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89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5" r:id="rId20"/>
    <p:sldId id="274" r:id="rId21"/>
    <p:sldId id="269" r:id="rId22"/>
    <p:sldId id="276" r:id="rId23"/>
    <p:sldId id="277" r:id="rId24"/>
    <p:sldId id="279" r:id="rId25"/>
    <p:sldId id="290" r:id="rId26"/>
    <p:sldId id="280" r:id="rId27"/>
    <p:sldId id="281" r:id="rId28"/>
    <p:sldId id="283" r:id="rId29"/>
    <p:sldId id="293" r:id="rId30"/>
    <p:sldId id="285" r:id="rId31"/>
    <p:sldId id="294" r:id="rId32"/>
    <p:sldId id="291" r:id="rId33"/>
    <p:sldId id="286" r:id="rId34"/>
    <p:sldId id="287" r:id="rId35"/>
    <p:sldId id="292" r:id="rId36"/>
  </p:sldIdLst>
  <p:sldSz cx="9144000" cy="6858000" type="screen4x3"/>
  <p:notesSz cx="6797675" cy="9926638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B1A777"/>
    <a:srgbClr val="003366"/>
    <a:srgbClr val="00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9074645-DDBD-4E1B-8C97-88BC393B1865}" type="datetimeFigureOut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AC7DA22-6122-48A4-A57B-E3A92213FC4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A56662-68DB-4363-A415-CBF4C80212C9}" type="datetimeFigureOut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CC307E6-E581-4A47-8A22-29E760C3318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536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CAA1CC-30DF-4D71-81EB-C31AE67050C5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C72582-BDED-465F-A903-D10E083B0848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PT" smtClean="0"/>
              <a:t> </a:t>
            </a:r>
          </a:p>
        </p:txBody>
      </p:sp>
      <p:sp>
        <p:nvSpPr>
          <p:cNvPr id="19459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059093-6257-4171-8DF9-5CB4D3DC3723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PT" smtClean="0"/>
              <a:t> </a:t>
            </a:r>
          </a:p>
        </p:txBody>
      </p:sp>
      <p:sp>
        <p:nvSpPr>
          <p:cNvPr id="2150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C0C070-6D44-4604-B11B-1F11BF47ADB7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2560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C5F24E-42B6-40FD-9865-AD89A965C004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E8D866-42B8-4216-8125-83E613B1E53A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DE2857-2EDC-4FB6-878D-08AD59FC66FD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ctângulo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upo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a livre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orma livre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Conexão rect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11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0DBD198-CD35-439F-B579-5E30EBD23B58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12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9EDF4"/>
                </a:solidFill>
              </a:defRPr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13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F67316C-5D98-48F1-8E56-9984DED93B9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3E33C-9BBE-47A2-8EBB-039BEBBE0A46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2A772-713A-4B1B-8321-8C1536C29CD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sa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ivisa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92EC2A-E173-44F9-B802-39BCFD33A4EA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7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8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37E227-EED1-4BC0-A765-4B07239BF3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C17E-AC3B-460E-BA7A-EC6C49A1B995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6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6D497-67DD-43B7-8BF9-247BA7F409C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69DE2-B413-4EFA-9E28-CE6ABEDDB8D6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8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9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85CB5-EC56-41E2-AC23-F6186AB1FA0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8D14C-D246-40A0-B0C8-A032767CBB0F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4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5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CFA63-C42E-4FF8-80D8-1CB441DAE86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E1BEA-823B-4808-8472-0CEBF4E998F0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3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4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3F590-2C24-4846-AB46-9695F424C1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28697-EFE9-4BD3-ABA5-F0FBF3A4BEBB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6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96DC8-0405-4E80-80E4-D61E638C47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orma livre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Triângulo rec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Conexão rect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ivisa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Divisa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1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FCFD62B-1FBC-41CC-A614-50D749B89EF7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12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13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C71E033-DD2E-4C31-A9C5-1A1651372D8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32A63-37D2-4A75-999D-AC70DC17056A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F1A35-9510-475F-82D4-F9BFB1C9597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9F8B1-0FBD-4482-B01D-DF2EEA674941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17407-507F-4012-A790-675CF9B1DBA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Triângulo rec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Conexão rect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o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033" name="Marcador de Posição do Tex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DBF1BA8-7315-4BFF-866E-5FDB6928E90A}" type="datetime1">
              <a:rPr lang="pt-PT"/>
              <a:pPr>
                <a:defRPr/>
              </a:pPr>
              <a:t>08-01-2010</a:t>
            </a:fld>
            <a:endParaRPr lang="pt-PT"/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Gill Sans MT" pitchFamily="34" charset="0"/>
              </a:defRPr>
            </a:lvl1pPr>
          </a:lstStyle>
          <a:p>
            <a:pPr>
              <a:defRPr/>
            </a:pPr>
            <a:r>
              <a:rPr lang="pt-PT"/>
              <a:t>Custo de Inventários e Análise de Capacidade</a:t>
            </a:r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0F71643-DB06-499D-AEDD-B464120D9D3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2" r:id="rId2"/>
    <p:sldLayoutId id="2147483781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82" r:id="rId9"/>
    <p:sldLayoutId id="2147483778" r:id="rId10"/>
    <p:sldLayoutId id="2147483779" r:id="rId11"/>
  </p:sldLayoutIdLst>
  <p:transition spd="med">
    <p:wheel spokes="8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Bookman Old Style" pitchFamily="18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9275" y="554017"/>
            <a:ext cx="7772400" cy="302897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Custo de Inventários e Análise da Capacidade</a:t>
            </a:r>
            <a:endParaRPr lang="pt-PT" dirty="0"/>
          </a:p>
        </p:txBody>
      </p:sp>
      <p:sp>
        <p:nvSpPr>
          <p:cNvPr id="14338" name="Subtítulo 2"/>
          <p:cNvSpPr>
            <a:spLocks noGrp="1"/>
          </p:cNvSpPr>
          <p:nvPr>
            <p:ph type="subTitle" idx="1"/>
          </p:nvPr>
        </p:nvSpPr>
        <p:spPr>
          <a:xfrm>
            <a:off x="685800" y="5072063"/>
            <a:ext cx="7772400" cy="1785937"/>
          </a:xfrm>
        </p:spPr>
        <p:txBody>
          <a:bodyPr/>
          <a:lstStyle/>
          <a:p>
            <a:pPr marR="0" algn="l" eaLnBrk="1" hangingPunct="1"/>
            <a:endParaRPr lang="pt-PT" b="1" smtClean="0">
              <a:solidFill>
                <a:schemeClr val="bg1"/>
              </a:solidFill>
              <a:latin typeface="Garamond" pitchFamily="18" charset="0"/>
            </a:endParaRPr>
          </a:p>
          <a:p>
            <a:pPr marR="0" algn="l" eaLnBrk="1" hangingPunct="1"/>
            <a:r>
              <a:rPr lang="pt-PT" b="1" smtClean="0">
                <a:solidFill>
                  <a:schemeClr val="bg1"/>
                </a:solidFill>
                <a:latin typeface="Garamond" pitchFamily="18" charset="0"/>
              </a:rPr>
              <a:t>Mestrado de Contabilidade e Finanças</a:t>
            </a:r>
          </a:p>
          <a:p>
            <a:pPr marR="0" algn="l" eaLnBrk="1" hangingPunct="1"/>
            <a:r>
              <a:rPr lang="pt-PT" b="1" smtClean="0">
                <a:solidFill>
                  <a:schemeClr val="bg1"/>
                </a:solidFill>
                <a:latin typeface="Garamond" pitchFamily="18" charset="0"/>
              </a:rPr>
              <a:t>Novas Tendências da Contabilidade de Gestão</a:t>
            </a:r>
            <a:r>
              <a:rPr lang="pt-PT" sz="1400" b="1" smtClean="0">
                <a:solidFill>
                  <a:schemeClr val="bg1"/>
                </a:solidFill>
                <a:latin typeface="Garamond" pitchFamily="18" charset="0"/>
              </a:rPr>
              <a:t>	</a:t>
            </a:r>
          </a:p>
          <a:p>
            <a:pPr marR="0" algn="l" eaLnBrk="1" hangingPunct="1"/>
            <a:r>
              <a:rPr lang="pt-PT" sz="1400" b="1" smtClean="0">
                <a:solidFill>
                  <a:schemeClr val="bg1"/>
                </a:solidFill>
                <a:latin typeface="Garamond" pitchFamily="18" charset="0"/>
              </a:rPr>
              <a:t>Elaborado por: Sónia Mogrão, aluna n.º 24570 e Sílvia Rocha, aluna n.º 2483</a:t>
            </a:r>
          </a:p>
        </p:txBody>
      </p:sp>
    </p:spTree>
    <p:custDataLst>
      <p:tags r:id="rId1"/>
    </p:custDataLst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 decel="100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 decel="100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600" decel="100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00" decel="1000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894C9-A6AF-46E6-A478-593029D3948C}" type="slidenum">
              <a:rPr lang="pt-PT"/>
              <a:pPr>
                <a:defRPr/>
              </a:pPr>
              <a:t>2</a:t>
            </a:fld>
            <a:endParaRPr lang="pt-PT"/>
          </a:p>
        </p:txBody>
      </p:sp>
      <p:sp>
        <p:nvSpPr>
          <p:cNvPr id="16385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smtClean="0"/>
          </a:p>
          <a:p>
            <a:pPr algn="just" eaLnBrk="1" hangingPunct="1"/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É o stock de um artigo ou recurso utilizado numa organização, estes incluem, materiais, produtos acabados, peças, componentes e trabalhos em curso (</a:t>
            </a:r>
            <a:r>
              <a:rPr lang="pt-PT" sz="2800" b="1" i="1" smtClean="0">
                <a:solidFill>
                  <a:srgbClr val="003366"/>
                </a:solidFill>
                <a:latin typeface="Garamond" pitchFamily="18" charset="0"/>
              </a:rPr>
              <a:t>work in process</a:t>
            </a: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)</a:t>
            </a:r>
            <a:endParaRPr lang="pt-PT" smtClean="0">
              <a:solidFill>
                <a:srgbClr val="003366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 O que é o Inventário?	</a:t>
            </a:r>
            <a:endParaRPr lang="pt-PT" dirty="0"/>
          </a:p>
        </p:txBody>
      </p:sp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1FD11C9-FF37-4E5D-A13A-60C321C981B2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2835275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  <p:pic>
        <p:nvPicPr>
          <p:cNvPr id="17416" name="Picture 8" descr="MCj0439913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3860800"/>
            <a:ext cx="223202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600" decel="100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 build="p" bldLvl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943A27-C4D7-442D-8D59-74FC1E0BEDB5}" type="slidenum">
              <a:rPr lang="pt-PT"/>
              <a:pPr>
                <a:defRPr/>
              </a:pPr>
              <a:t>3</a:t>
            </a:fld>
            <a:endParaRPr lang="pt-PT"/>
          </a:p>
        </p:txBody>
      </p:sp>
      <p:sp>
        <p:nvSpPr>
          <p:cNvPr id="5" name="Marcador de Posição de Conteúdo 4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/>
          <a:p>
            <a:pPr algn="just" eaLnBrk="1" hangingPunct="1"/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Manter independência entre operações</a:t>
            </a:r>
          </a:p>
          <a:p>
            <a:pPr algn="just" eaLnBrk="1" hangingPunct="1"/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Responder a variações na procura</a:t>
            </a:r>
          </a:p>
          <a:p>
            <a:pPr algn="just" eaLnBrk="1" hangingPunct="1"/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Permitir flexibilidade na programação da produção</a:t>
            </a:r>
          </a:p>
          <a:p>
            <a:pPr eaLnBrk="1" hangingPunct="1"/>
            <a:endParaRPr lang="pt-PT" b="1" smtClean="0">
              <a:solidFill>
                <a:srgbClr val="003366"/>
              </a:solidFill>
              <a:latin typeface="Garamond" pitchFamily="18" charset="0"/>
            </a:endParaRPr>
          </a:p>
        </p:txBody>
      </p:sp>
      <p:sp>
        <p:nvSpPr>
          <p:cNvPr id="6" name="Marcador de Posição de Conteúdo 5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/>
          <a:p>
            <a:pPr algn="just" eaLnBrk="1" hangingPunct="1"/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Criar uma salvaguarda para a variação na entrega de matérias primas</a:t>
            </a:r>
          </a:p>
          <a:p>
            <a:pPr algn="just" eaLnBrk="1" hangingPunct="1"/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Tirar partido de efeitos de escala nas ordens de produção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Para que existe o Inventário?</a:t>
            </a:r>
            <a:endParaRPr lang="pt-PT" dirty="0"/>
          </a:p>
        </p:txBody>
      </p:sp>
      <p:sp>
        <p:nvSpPr>
          <p:cNvPr id="7" name="Marcador de Posição do Número do Diapositivo 6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C322B1A-8694-4DCF-A1E5-D90B19C218B2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pt-PT" sz="1000">
              <a:latin typeface="+mn-lt"/>
            </a:endParaRPr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2978150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  <p:custDataLst>
      <p:tags r:id="rId1"/>
    </p:custDataLst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B6ADF2-2354-4686-84BC-8E1BBC133DE1}" type="slidenum">
              <a:rPr lang="pt-PT"/>
              <a:pPr>
                <a:defRPr/>
              </a:pPr>
              <a:t>4</a:t>
            </a:fld>
            <a:endParaRPr lang="pt-PT"/>
          </a:p>
        </p:txBody>
      </p:sp>
      <p:sp>
        <p:nvSpPr>
          <p:cNvPr id="18433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smtClean="0"/>
          </a:p>
          <a:p>
            <a:pPr algn="just" eaLnBrk="1" hangingPunct="1"/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É o conjunto de politicas e controlos que avaliam os níveis de inventário e determinam que níveis é que devem ser mantidos, quando é que o ‘stock’ deve ser reposto, e qual a dimensão das ordens de reposição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 Sistema de Inventário	</a:t>
            </a:r>
            <a:endParaRPr lang="pt-PT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0413" y="4286250"/>
            <a:ext cx="191452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01AFC1A-935B-4438-AC65-CAADD82BEADD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643688"/>
            <a:ext cx="2906712" cy="21431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DDDBB0-9122-412E-9827-E26BF06D9FF9}" type="slidenum">
              <a:rPr lang="pt-PT"/>
              <a:pPr>
                <a:defRPr/>
              </a:pPr>
              <a:t>5</a:t>
            </a:fld>
            <a:endParaRPr lang="pt-PT"/>
          </a:p>
        </p:txBody>
      </p:sp>
      <p:sp>
        <p:nvSpPr>
          <p:cNvPr id="20481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Sistema de Inventário Permanente 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Determina o valor dos “Stocks” armazenados de forma permanente.</a:t>
            </a:r>
          </a:p>
          <a:p>
            <a:pPr lvl="1" algn="just" eaLnBrk="1" hangingPunct="1">
              <a:lnSpc>
                <a:spcPct val="150000"/>
              </a:lnSpc>
            </a:pPr>
            <a:endParaRPr lang="pt-PT" sz="2400" b="1" smtClean="0">
              <a:solidFill>
                <a:srgbClr val="003366"/>
              </a:solidFill>
              <a:latin typeface="Garamond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PT" sz="3200" b="1" smtClean="0">
                <a:solidFill>
                  <a:srgbClr val="003366"/>
                </a:solidFill>
                <a:latin typeface="Garamond" pitchFamily="18" charset="0"/>
              </a:rPr>
              <a:t> </a:t>
            </a: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Sistema de Inventário Intermitente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Determina o valor dos “Stocks” armazenados de forma periódica, em regra no fim do exercício económico.</a:t>
            </a:r>
          </a:p>
          <a:p>
            <a:pPr lvl="1" algn="just" eaLnBrk="1" hangingPunct="1">
              <a:lnSpc>
                <a:spcPct val="150000"/>
              </a:lnSpc>
            </a:pPr>
            <a:endParaRPr lang="pt-PT" sz="2400" b="1" smtClean="0">
              <a:solidFill>
                <a:srgbClr val="003366"/>
              </a:solidFill>
              <a:latin typeface="Garamond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 Quais os sistemas de Inventário Existentes?	</a:t>
            </a:r>
            <a:endParaRPr lang="pt-PT" dirty="0"/>
          </a:p>
        </p:txBody>
      </p:sp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9C7C3EA-FD42-462F-B153-5ECAC5A3401E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3049587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20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2000"/>
                                        <p:tgtEl>
                                          <p:spTgt spid="20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20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2000"/>
                                        <p:tgtEl>
                                          <p:spTgt spid="20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2AFD4A-664B-4577-811F-D08AB27957EF}" type="slidenum">
              <a:rPr lang="pt-PT"/>
              <a:pPr>
                <a:defRPr/>
              </a:pPr>
              <a:t>6</a:t>
            </a:fld>
            <a:endParaRPr lang="pt-PT"/>
          </a:p>
        </p:txBody>
      </p:sp>
      <p:sp>
        <p:nvSpPr>
          <p:cNvPr id="23553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endParaRPr lang="pt-PT" sz="2800" dirty="0" smtClean="0">
              <a:solidFill>
                <a:srgbClr val="003366"/>
              </a:solidFill>
              <a:latin typeface="Garamond" pitchFamily="18" charset="0"/>
            </a:endParaRPr>
          </a:p>
          <a:p>
            <a:pPr marL="900000" eaLnBrk="1" hangingPunct="1">
              <a:lnSpc>
                <a:spcPct val="150000"/>
              </a:lnSpc>
              <a:defRPr/>
            </a:pPr>
            <a:r>
              <a:rPr lang="pt-PT" sz="3600" b="1" dirty="0" smtClean="0">
                <a:solidFill>
                  <a:srgbClr val="003366"/>
                </a:solidFill>
                <a:latin typeface="Garamond" pitchFamily="18" charset="0"/>
              </a:rPr>
              <a:t>Custo</a:t>
            </a:r>
          </a:p>
          <a:p>
            <a:pPr eaLnBrk="1" hangingPunct="1">
              <a:lnSpc>
                <a:spcPct val="150000"/>
              </a:lnSpc>
              <a:buFont typeface="Wingdings 3" pitchFamily="18" charset="2"/>
              <a:buNone/>
              <a:defRPr/>
            </a:pPr>
            <a:endParaRPr lang="pt-PT" sz="2800" b="1" dirty="0" smtClean="0">
              <a:solidFill>
                <a:srgbClr val="003366"/>
              </a:solidFill>
              <a:latin typeface="Garamond" pitchFamily="18" charset="0"/>
            </a:endParaRPr>
          </a:p>
          <a:p>
            <a:pPr marL="900000" eaLnBrk="1" hangingPunct="1">
              <a:lnSpc>
                <a:spcPct val="150000"/>
              </a:lnSpc>
              <a:defRPr/>
            </a:pPr>
            <a:r>
              <a:rPr lang="pt-PT" sz="3600" b="1" dirty="0" smtClean="0">
                <a:solidFill>
                  <a:srgbClr val="003366"/>
                </a:solidFill>
                <a:latin typeface="Garamond" pitchFamily="18" charset="0"/>
              </a:rPr>
              <a:t>Despesa</a:t>
            </a:r>
          </a:p>
          <a:p>
            <a:pPr eaLnBrk="1" hangingPunct="1">
              <a:defRPr/>
            </a:pPr>
            <a:endParaRPr lang="pt-PT" dirty="0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Conceitos Base</a:t>
            </a:r>
            <a:endParaRPr lang="pt-PT" dirty="0"/>
          </a:p>
        </p:txBody>
      </p:sp>
      <p:pic>
        <p:nvPicPr>
          <p:cNvPr id="5122" name="Picture 2" descr="D:\Documents and Settings\Silvia\Os meus documentos\As minhas imagens\Microsoft Clip Organizer\j044041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2357438"/>
            <a:ext cx="23272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3EE8E85-4FD8-482C-908B-868E8D86DF07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2906712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00"/>
                            </p:stCondLst>
                            <p:childTnLst>
                              <p:par>
                                <p:cTn id="15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1067  0.018 -0.02133  0.023 -0.02133  c 0.031 0  0.063 0.16667  0.063 0.33333  c 0 -0.084  0.016 -0.16667  0.031 -0.16667  c 0.016 0  0.031 0.084  0.031 0.16667  c 0 -0.04133  0.008 -0.084  0.016 -0.084  c 0.008 0  0.016 0.04133  0.016 0.084  c 0 -0.02133  0.004 -0.04133  0.008 -0.04133  c 0.004 0  0.008 0.02133  0.008 0.04133  c 0 -0.01067  0.002 -0.02133  0.004 -0.02133  c 0.001 0  0.004 0.01067  0.004 0.02133  c 0 -0.00533  0.001 -0.01067  0.002 -0.01067  c 0 0.00133  0.002 0.00533  0.002 0.01067  c 0 -0.00267  0 -0.00533  0.001 -0.00533  c 0 0.00133  0.001 0.00267  0.001 0.00533  c 0 -0.00133  0 -0.00267  0 -0.004  c 0.001 0  0.001 0.00133  0.001 0.00267  c 0.001 0  0.001 -0.00133  0.001 -0.00267  c 0.001 0  0.001 0.00133  0.001 0.00267  E" pathEditMode="relative" ptsTypes="">
                                      <p:cBhvr>
                                        <p:cTn id="16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ACC4A0-2627-482D-8863-C28B5417DF1C}" type="slidenum">
              <a:rPr lang="pt-PT"/>
              <a:pPr>
                <a:defRPr/>
              </a:pPr>
              <a:t>7</a:t>
            </a:fld>
            <a:endParaRPr lang="pt-PT"/>
          </a:p>
        </p:txBody>
      </p:sp>
      <p:sp>
        <p:nvSpPr>
          <p:cNvPr id="22529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pt-PT" sz="3200" b="1" dirty="0" smtClean="0">
                <a:solidFill>
                  <a:srgbClr val="003366"/>
                </a:solidFill>
                <a:latin typeface="Garamond" pitchFamily="18" charset="0"/>
              </a:rPr>
              <a:t>Custo Fixo</a:t>
            </a:r>
          </a:p>
          <a:p>
            <a:pPr marL="648000" algn="just" eaLnBrk="1" hangingPunct="1">
              <a:lnSpc>
                <a:spcPct val="150000"/>
              </a:lnSpc>
              <a:defRPr/>
            </a:pPr>
            <a:r>
              <a:rPr lang="pt-PT" sz="3200" b="1" dirty="0" smtClean="0">
                <a:solidFill>
                  <a:srgbClr val="003366"/>
                </a:solidFill>
                <a:latin typeface="Garamond" pitchFamily="18" charset="0"/>
              </a:rPr>
              <a:t>Custo Variável</a:t>
            </a:r>
          </a:p>
          <a:p>
            <a:pPr marL="1008000" algn="just" eaLnBrk="1" hangingPunct="1">
              <a:lnSpc>
                <a:spcPct val="150000"/>
              </a:lnSpc>
              <a:defRPr/>
            </a:pPr>
            <a:r>
              <a:rPr lang="pt-PT" sz="3200" b="1" dirty="0" smtClean="0">
                <a:solidFill>
                  <a:srgbClr val="003366"/>
                </a:solidFill>
                <a:latin typeface="Garamond" pitchFamily="18" charset="0"/>
              </a:rPr>
              <a:t>Custo </a:t>
            </a:r>
            <a:r>
              <a:rPr lang="pt-PT" sz="3200" b="1" dirty="0" err="1" smtClean="0">
                <a:solidFill>
                  <a:srgbClr val="003366"/>
                </a:solidFill>
                <a:latin typeface="Garamond" pitchFamily="18" charset="0"/>
              </a:rPr>
              <a:t>Semi</a:t>
            </a:r>
            <a:r>
              <a:rPr lang="pt-PT" sz="3200" b="1" dirty="0" smtClean="0">
                <a:solidFill>
                  <a:srgbClr val="003366"/>
                </a:solidFill>
                <a:latin typeface="Garamond" pitchFamily="18" charset="0"/>
              </a:rPr>
              <a:t> – Fixo</a:t>
            </a:r>
          </a:p>
          <a:p>
            <a:pPr marL="1368000" algn="just" eaLnBrk="1" hangingPunct="1">
              <a:lnSpc>
                <a:spcPct val="150000"/>
              </a:lnSpc>
              <a:defRPr/>
            </a:pPr>
            <a:r>
              <a:rPr lang="pt-PT" sz="3200" b="1" dirty="0" smtClean="0">
                <a:solidFill>
                  <a:srgbClr val="003366"/>
                </a:solidFill>
                <a:latin typeface="Garamond" pitchFamily="18" charset="0"/>
              </a:rPr>
              <a:t>Custo Directo</a:t>
            </a:r>
          </a:p>
          <a:p>
            <a:pPr marL="1728000" algn="just" eaLnBrk="1" hangingPunct="1">
              <a:lnSpc>
                <a:spcPct val="150000"/>
              </a:lnSpc>
              <a:defRPr/>
            </a:pPr>
            <a:r>
              <a:rPr lang="pt-PT" sz="3200" b="1" dirty="0" smtClean="0">
                <a:solidFill>
                  <a:srgbClr val="003366"/>
                </a:solidFill>
                <a:latin typeface="Garamond" pitchFamily="18" charset="0"/>
              </a:rPr>
              <a:t>Custo Indirecto</a:t>
            </a:r>
          </a:p>
          <a:p>
            <a:pPr eaLnBrk="1" hangingPunct="1">
              <a:defRPr/>
            </a:pPr>
            <a:endParaRPr lang="pt-PT" dirty="0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Conceitos Base </a:t>
            </a:r>
            <a:endParaRPr lang="pt-PT" dirty="0"/>
          </a:p>
        </p:txBody>
      </p:sp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437E391-C865-48EA-AFA3-9702589FC37E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643688"/>
            <a:ext cx="2620962" cy="21431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35157-500A-40B3-A25F-61B5A17E1332}" type="slidenum">
              <a:rPr lang="pt-PT"/>
              <a:pPr>
                <a:defRPr/>
              </a:pPr>
              <a:t>8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Custo </a:t>
            </a:r>
            <a:r>
              <a:rPr lang="pt-PT" i="1" dirty="0" smtClean="0"/>
              <a:t>Versus</a:t>
            </a:r>
            <a:r>
              <a:rPr lang="pt-PT" dirty="0" smtClean="0"/>
              <a:t> Despesa</a:t>
            </a:r>
            <a:endParaRPr lang="pt-PT" dirty="0"/>
          </a:p>
        </p:txBody>
      </p:sp>
      <p:sp>
        <p:nvSpPr>
          <p:cNvPr id="6" name="Rectângulo arredondado 5"/>
          <p:cNvSpPr/>
          <p:nvPr/>
        </p:nvSpPr>
        <p:spPr>
          <a:xfrm>
            <a:off x="684213" y="1500188"/>
            <a:ext cx="3071812" cy="1357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b="1">
                <a:solidFill>
                  <a:schemeClr val="bg1"/>
                </a:solidFill>
                <a:latin typeface="Garamond" pitchFamily="18" charset="0"/>
              </a:rPr>
              <a:t>Custo</a:t>
            </a:r>
          </a:p>
        </p:txBody>
      </p:sp>
      <p:sp>
        <p:nvSpPr>
          <p:cNvPr id="7" name="Rectângulo arredondado 6"/>
          <p:cNvSpPr/>
          <p:nvPr/>
        </p:nvSpPr>
        <p:spPr>
          <a:xfrm>
            <a:off x="5429250" y="1500188"/>
            <a:ext cx="3000375" cy="1285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b="1">
                <a:solidFill>
                  <a:schemeClr val="bg1"/>
                </a:solidFill>
                <a:latin typeface="Garamond" pitchFamily="18" charset="0"/>
              </a:rPr>
              <a:t>Despesa</a:t>
            </a:r>
          </a:p>
        </p:txBody>
      </p:sp>
      <p:sp>
        <p:nvSpPr>
          <p:cNvPr id="8" name="Fluxograma: processo alternativo 7"/>
          <p:cNvSpPr/>
          <p:nvPr/>
        </p:nvSpPr>
        <p:spPr>
          <a:xfrm>
            <a:off x="714375" y="3643313"/>
            <a:ext cx="3143250" cy="9286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b="1" dirty="0">
                <a:solidFill>
                  <a:schemeClr val="bg1"/>
                </a:solidFill>
                <a:latin typeface="Garamond" pitchFamily="18" charset="0"/>
              </a:rPr>
              <a:t>C. Produto</a:t>
            </a:r>
          </a:p>
        </p:txBody>
      </p:sp>
      <p:sp>
        <p:nvSpPr>
          <p:cNvPr id="9" name="Fluxograma: processo alternativo 8"/>
          <p:cNvSpPr/>
          <p:nvPr/>
        </p:nvSpPr>
        <p:spPr>
          <a:xfrm>
            <a:off x="5429250" y="3571875"/>
            <a:ext cx="3071813" cy="100012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b="1" dirty="0">
                <a:solidFill>
                  <a:schemeClr val="bg1"/>
                </a:solidFill>
                <a:latin typeface="Garamond" pitchFamily="18" charset="0"/>
              </a:rPr>
              <a:t>C. Período/ Volume Produção</a:t>
            </a:r>
          </a:p>
        </p:txBody>
      </p:sp>
      <p:sp>
        <p:nvSpPr>
          <p:cNvPr id="12" name="Chamada com seta para cima 11"/>
          <p:cNvSpPr/>
          <p:nvPr/>
        </p:nvSpPr>
        <p:spPr>
          <a:xfrm>
            <a:off x="684213" y="4914900"/>
            <a:ext cx="1387475" cy="728663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b="1" dirty="0">
                <a:solidFill>
                  <a:schemeClr val="bg1"/>
                </a:solidFill>
                <a:latin typeface="Garamond" pitchFamily="18" charset="0"/>
              </a:rPr>
              <a:t>C.</a:t>
            </a:r>
            <a:r>
              <a:rPr lang="pt-PT" dirty="0">
                <a:solidFill>
                  <a:srgbClr val="003366"/>
                </a:solidFill>
                <a:latin typeface="Garamond" pitchFamily="18" charset="0"/>
              </a:rPr>
              <a:t> </a:t>
            </a:r>
            <a:r>
              <a:rPr lang="pt-PT" b="1" dirty="0">
                <a:solidFill>
                  <a:schemeClr val="bg1"/>
                </a:solidFill>
                <a:latin typeface="Garamond" pitchFamily="18" charset="0"/>
              </a:rPr>
              <a:t>Directo</a:t>
            </a:r>
          </a:p>
        </p:txBody>
      </p:sp>
      <p:sp>
        <p:nvSpPr>
          <p:cNvPr id="14" name="Chamada com seta para cima 13"/>
          <p:cNvSpPr/>
          <p:nvPr/>
        </p:nvSpPr>
        <p:spPr>
          <a:xfrm>
            <a:off x="2286000" y="4929188"/>
            <a:ext cx="1428750" cy="728662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b="1" dirty="0">
                <a:solidFill>
                  <a:schemeClr val="bg1"/>
                </a:solidFill>
                <a:latin typeface="Garamond" pitchFamily="18" charset="0"/>
              </a:rPr>
              <a:t>C. Indirecto</a:t>
            </a:r>
          </a:p>
        </p:txBody>
      </p:sp>
      <p:sp>
        <p:nvSpPr>
          <p:cNvPr id="17" name="Chamada com seta para cima 16"/>
          <p:cNvSpPr/>
          <p:nvPr/>
        </p:nvSpPr>
        <p:spPr>
          <a:xfrm>
            <a:off x="5435600" y="4714875"/>
            <a:ext cx="1428750" cy="928688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b="1" dirty="0">
                <a:solidFill>
                  <a:schemeClr val="bg1"/>
                </a:solidFill>
                <a:latin typeface="Garamond" pitchFamily="18" charset="0"/>
              </a:rPr>
              <a:t>C. Fixo</a:t>
            </a:r>
          </a:p>
        </p:txBody>
      </p:sp>
      <p:sp>
        <p:nvSpPr>
          <p:cNvPr id="18" name="Chamada com seta para cima 17"/>
          <p:cNvSpPr/>
          <p:nvPr/>
        </p:nvSpPr>
        <p:spPr>
          <a:xfrm>
            <a:off x="7072313" y="4714875"/>
            <a:ext cx="1357312" cy="928688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b="1">
                <a:solidFill>
                  <a:schemeClr val="bg1"/>
                </a:solidFill>
                <a:latin typeface="Garamond" pitchFamily="18" charset="0"/>
              </a:rPr>
              <a:t>C. Variável</a:t>
            </a:r>
          </a:p>
        </p:txBody>
      </p:sp>
      <p:sp>
        <p:nvSpPr>
          <p:cNvPr id="22" name="Seta para baixo 21"/>
          <p:cNvSpPr/>
          <p:nvPr/>
        </p:nvSpPr>
        <p:spPr>
          <a:xfrm>
            <a:off x="6858000" y="2857500"/>
            <a:ext cx="285750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3" name="Seta para baixo 22"/>
          <p:cNvSpPr/>
          <p:nvPr/>
        </p:nvSpPr>
        <p:spPr>
          <a:xfrm>
            <a:off x="2071688" y="3000375"/>
            <a:ext cx="285750" cy="500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Marcador de Posição do Número do Diapositivo 12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E301521-DDB7-4BD6-8F47-E02E60EF4316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pt-PT" sz="1000">
              <a:latin typeface="+mn-lt"/>
            </a:endParaRPr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>
          <a:xfrm>
            <a:off x="4379913" y="6643688"/>
            <a:ext cx="2906712" cy="21431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  <p:custDataLst>
      <p:tags r:id="rId1"/>
    </p:custDataLst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17" grpId="0" animBg="1"/>
      <p:bldP spid="18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D:\Documents and Settings\Silvia\Os meus documentos\As minhas imagens\Microsoft Clip Organizer\j0438545.jpg"/>
          <p:cNvPicPr>
            <a:picLocks noChangeAspect="1" noChangeArrowheads="1"/>
          </p:cNvPicPr>
          <p:nvPr/>
        </p:nvPicPr>
        <p:blipFill>
          <a:blip r:embed="rId2">
            <a:lum bright="34000" contrast="14000"/>
          </a:blip>
          <a:srcRect/>
          <a:stretch>
            <a:fillRect/>
          </a:stretch>
        </p:blipFill>
        <p:spPr bwMode="auto">
          <a:xfrm>
            <a:off x="0" y="36513"/>
            <a:ext cx="91440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572560" cy="3296635"/>
          </a:xfrm>
        </p:spPr>
        <p:txBody>
          <a:bodyPr/>
          <a:lstStyle/>
          <a:p>
            <a:pPr>
              <a:defRPr/>
            </a:pPr>
            <a:r>
              <a:rPr lang="pt-PT" sz="6400" dirty="0" smtClean="0">
                <a:solidFill>
                  <a:schemeClr val="accent1">
                    <a:lumMod val="50000"/>
                  </a:schemeClr>
                </a:solidFill>
              </a:rPr>
              <a:t>Métodos </a:t>
            </a:r>
            <a:br>
              <a:rPr lang="pt-PT" sz="6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PT" sz="6400" dirty="0" smtClean="0">
                <a:solidFill>
                  <a:schemeClr val="accent1">
                    <a:lumMod val="50000"/>
                  </a:schemeClr>
                </a:solidFill>
              </a:rPr>
              <a:t>de Custeio</a:t>
            </a:r>
            <a:endParaRPr lang="pt-PT" sz="6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675" name="Subtítulo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endParaRPr lang="pt-PT" smtClean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D2DC9-87D1-4AB1-BDC6-6FB941628E4C}" type="slidenum">
              <a:rPr lang="pt-PT"/>
              <a:pPr>
                <a:defRPr/>
              </a:pPr>
              <a:t>10</a:t>
            </a:fld>
            <a:endParaRPr lang="pt-PT"/>
          </a:p>
        </p:txBody>
      </p:sp>
      <p:sp>
        <p:nvSpPr>
          <p:cNvPr id="26625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Forma como é determinado o custo dos bens, mercadorias ou serviços, a produzir, comercializar ou prestar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Instrumento de suporte no fornecimento de informação capaz de avaliar o desempenho dos gestores, bem como a taxa de retorno de decisões de investimento e politica comercial</a:t>
            </a:r>
          </a:p>
          <a:p>
            <a:pPr lvl="1" algn="just" eaLnBrk="1" hangingPunct="1">
              <a:lnSpc>
                <a:spcPct val="150000"/>
              </a:lnSpc>
              <a:spcBef>
                <a:spcPct val="205000"/>
              </a:spcBef>
            </a:pPr>
            <a:endParaRPr lang="pt-PT" sz="3200" b="1" smtClean="0">
              <a:solidFill>
                <a:srgbClr val="003366"/>
              </a:solidFill>
              <a:latin typeface="Garamond" pitchFamily="18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ct val="205000"/>
              </a:spcBef>
            </a:pPr>
            <a:endParaRPr lang="pt-PT" sz="3200" b="1" smtClean="0">
              <a:solidFill>
                <a:srgbClr val="003366"/>
              </a:solidFill>
              <a:latin typeface="Garamond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endParaRPr lang="pt-PT" dirty="0"/>
          </a:p>
        </p:txBody>
      </p:sp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CEBE6F6-70D8-48E5-94B2-7D988A8855D4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665663" y="6551613"/>
            <a:ext cx="3192462" cy="2349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6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D0BCE-86F4-42B3-AD54-09648DEEBBAB}" type="slidenum">
              <a:rPr lang="pt-PT"/>
              <a:pPr>
                <a:defRPr/>
              </a:pPr>
              <a:t>11</a:t>
            </a:fld>
            <a:endParaRPr lang="pt-PT"/>
          </a:p>
        </p:txBody>
      </p:sp>
      <p:sp>
        <p:nvSpPr>
          <p:cNvPr id="27649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</a:pPr>
            <a:endParaRPr lang="pt-PT" sz="2800" smtClean="0">
              <a:solidFill>
                <a:srgbClr val="003366"/>
              </a:solidFill>
              <a:latin typeface="Garamond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PT" sz="4400" b="1" smtClean="0">
                <a:solidFill>
                  <a:srgbClr val="003366"/>
                </a:solidFill>
                <a:latin typeface="Garamond" pitchFamily="18" charset="0"/>
              </a:rPr>
              <a:t>Custeio por Absorção ou Total</a:t>
            </a:r>
          </a:p>
          <a:p>
            <a:pPr algn="just" eaLnBrk="1" hangingPunct="1">
              <a:lnSpc>
                <a:spcPct val="150000"/>
              </a:lnSpc>
              <a:buFont typeface="Wingdings 3" pitchFamily="18" charset="2"/>
              <a:buNone/>
            </a:pPr>
            <a:endParaRPr lang="pt-PT" sz="2800" smtClean="0">
              <a:solidFill>
                <a:srgbClr val="003366"/>
              </a:solidFill>
              <a:latin typeface="Garamond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PT" sz="4400" b="1" smtClean="0">
                <a:solidFill>
                  <a:srgbClr val="003366"/>
                </a:solidFill>
                <a:latin typeface="Garamond" pitchFamily="18" charset="0"/>
              </a:rPr>
              <a:t>Custeio Variável</a:t>
            </a:r>
            <a:r>
              <a:rPr lang="pt-PT" smtClean="0"/>
              <a:t>	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endParaRPr lang="pt-PT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3138" y="3835400"/>
            <a:ext cx="2162175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7D85F60-D534-457D-AD17-DE3BC5AA94AA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643688"/>
            <a:ext cx="3121025" cy="21431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E76210-9D7A-41D0-B23B-DA74AB4EA764}" type="slidenum">
              <a:rPr lang="pt-PT"/>
              <a:pPr>
                <a:defRPr/>
              </a:pPr>
              <a:t>12</a:t>
            </a:fld>
            <a:endParaRPr lang="pt-PT"/>
          </a:p>
        </p:txBody>
      </p:sp>
      <p:sp>
        <p:nvSpPr>
          <p:cNvPr id="28673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sz="2800" b="1" u="sng" smtClean="0">
              <a:solidFill>
                <a:srgbClr val="003366"/>
              </a:solidFill>
              <a:latin typeface="Garamond" pitchFamily="18" charset="0"/>
            </a:endParaRPr>
          </a:p>
          <a:p>
            <a:pPr eaLnBrk="1" hangingPunct="1"/>
            <a:r>
              <a:rPr lang="pt-PT" sz="2800" b="1" u="sng" smtClean="0">
                <a:solidFill>
                  <a:srgbClr val="003366"/>
                </a:solidFill>
                <a:latin typeface="Garamond" pitchFamily="18" charset="0"/>
              </a:rPr>
              <a:t>Definição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Todos os custos de produção são absorvidos pelas unidades produzidas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Custos fixos e custos variáveis só se tornam custos do período à medida que a produção é vendida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Custos directos imputados de forma objectiva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Custos indirectos imputados através de taxas de rateio</a:t>
            </a:r>
          </a:p>
          <a:p>
            <a:pPr eaLnBrk="1" hangingPunct="1">
              <a:buFont typeface="Wingdings 3" pitchFamily="18" charset="2"/>
              <a:buNone/>
            </a:pPr>
            <a:endParaRPr lang="pt-PT" sz="2400" smtClean="0"/>
          </a:p>
          <a:p>
            <a:pPr eaLnBrk="1" hangingPunct="1"/>
            <a:endParaRPr lang="pt-PT" smtClean="0"/>
          </a:p>
          <a:p>
            <a:pPr eaLnBrk="1" hangingPunct="1">
              <a:buFont typeface="Wingdings 3" pitchFamily="18" charset="2"/>
              <a:buNone/>
            </a:pPr>
            <a:endParaRPr lang="pt-PT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8075" y="4286250"/>
            <a:ext cx="1257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90B5D54-2544-4A7D-AF8D-CD3801300E3B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737100" y="6623050"/>
            <a:ext cx="2692400" cy="2349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uiExpand="1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DF1B9-BF76-412D-B5D0-A96A74517A0D}" type="slidenum">
              <a:rPr lang="pt-PT"/>
              <a:pPr>
                <a:defRPr/>
              </a:pPr>
              <a:t>13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pic>
        <p:nvPicPr>
          <p:cNvPr id="2969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038350"/>
            <a:ext cx="8229600" cy="3248025"/>
          </a:xfrm>
        </p:spPr>
      </p:pic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88568D3-6604-4BCC-B227-FADA043C70FB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3049587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F18182-3AE0-487E-BB63-5BAFD4BD95AA}" type="slidenum">
              <a:rPr lang="pt-PT"/>
              <a:pPr>
                <a:defRPr/>
              </a:pPr>
              <a:t>14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sp>
        <p:nvSpPr>
          <p:cNvPr id="30722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PT" sz="2800" b="1" u="sng" smtClean="0">
                <a:solidFill>
                  <a:srgbClr val="003366"/>
                </a:solidFill>
                <a:latin typeface="Garamond" pitchFamily="18" charset="0"/>
              </a:rPr>
              <a:t>Vantagens </a:t>
            </a:r>
          </a:p>
          <a:p>
            <a:pPr lvl="1" eaLnBrk="1" hangingPunct="1">
              <a:lnSpc>
                <a:spcPct val="90000"/>
              </a:lnSpc>
            </a:pPr>
            <a:r>
              <a:rPr lang="pt-PT" sz="2000" b="1" smtClean="0">
                <a:solidFill>
                  <a:srgbClr val="003366"/>
                </a:solidFill>
                <a:latin typeface="Garamond" pitchFamily="18" charset="0"/>
              </a:rPr>
              <a:t>De acordo com as normas contabilísticas em vigor;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000" b="1" smtClean="0">
                <a:solidFill>
                  <a:srgbClr val="003366"/>
                </a:solidFill>
                <a:latin typeface="Garamond" pitchFamily="18" charset="0"/>
              </a:rPr>
              <a:t>Os custos fixos de produção, podem assumir grande relevância no custo do produto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000" b="1" smtClean="0">
                <a:solidFill>
                  <a:srgbClr val="003366"/>
                </a:solidFill>
                <a:latin typeface="Garamond" pitchFamily="18" charset="0"/>
              </a:rPr>
              <a:t>Melhor aceitação por ser de fácil implementação, já que todos os custos de produção são absorvidos pelo custo unitário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000" b="1" smtClean="0">
                <a:solidFill>
                  <a:srgbClr val="003366"/>
                </a:solidFill>
                <a:latin typeface="Garamond" pitchFamily="18" charset="0"/>
              </a:rPr>
              <a:t>O  custo fixo só se transforma em resultado no momento da venda;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000" b="1" smtClean="0">
                <a:solidFill>
                  <a:srgbClr val="003366"/>
                </a:solidFill>
                <a:latin typeface="Garamond" pitchFamily="18" charset="0"/>
              </a:rPr>
              <a:t>Cria um sistema de imputação que fornece aos gestores da informação, um indicativo de prioridade no consumo de recursos</a:t>
            </a:r>
            <a:r>
              <a:rPr lang="pt-PT" sz="2000" smtClean="0"/>
              <a:t> </a:t>
            </a:r>
          </a:p>
        </p:txBody>
      </p:sp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344E3A0-4B67-4BAA-8B9E-17986DDE4DF4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379913" y="6524625"/>
            <a:ext cx="2784475" cy="24923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uiExpand="1" build="p" bldLvl="5" advAuto="1000"/>
      <p:bldP spid="30722" grpId="1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46F948-CA1A-4C8B-B998-94E56261FADC}" type="slidenum">
              <a:rPr lang="pt-PT"/>
              <a:pPr>
                <a:defRPr/>
              </a:pPr>
              <a:t>15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sp>
        <p:nvSpPr>
          <p:cNvPr id="31746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sz="2800" b="1" u="sng" smtClean="0">
                <a:solidFill>
                  <a:srgbClr val="003366"/>
                </a:solidFill>
                <a:latin typeface="Garamond" pitchFamily="18" charset="0"/>
              </a:rPr>
              <a:t>Desvantagens</a:t>
            </a:r>
            <a:r>
              <a:rPr lang="pt-PT" sz="2800" smtClean="0">
                <a:solidFill>
                  <a:srgbClr val="003366"/>
                </a:solidFill>
                <a:latin typeface="Garamond" pitchFamily="18" charset="0"/>
              </a:rPr>
              <a:t> 	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Os critérios de rateio são arbitrários, portanto nem sempre justos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Pode acrescer de modo artificial ao custo dos produtos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Não evidencia a capacidade ociosa da empresa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Pode existir arbitrariedade na imputação dos custos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O custo unitário é mascarado por incorporar o custo fixo indirecto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Reduzida quantidade de informações para matéria de gestão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7088" y="1000125"/>
            <a:ext cx="160972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7F85FEB-FC69-47AC-9561-13CCEB3D45E6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3049587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1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6" dur="1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1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EFF2A-4161-44B4-B464-0FDF0108F7D4}" type="slidenum">
              <a:rPr lang="pt-PT"/>
              <a:pPr>
                <a:defRPr/>
              </a:pPr>
              <a:t>16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sp>
        <p:nvSpPr>
          <p:cNvPr id="32770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sz="3200" b="1" u="sng" smtClean="0">
              <a:solidFill>
                <a:srgbClr val="003366"/>
              </a:solidFill>
              <a:latin typeface="Garamond" pitchFamily="18" charset="0"/>
            </a:endParaRPr>
          </a:p>
          <a:p>
            <a:pPr eaLnBrk="1" hangingPunct="1"/>
            <a:r>
              <a:rPr lang="pt-PT" sz="3200" b="1" u="sng" smtClean="0">
                <a:solidFill>
                  <a:srgbClr val="003366"/>
                </a:solidFill>
                <a:latin typeface="Garamond" pitchFamily="18" charset="0"/>
              </a:rPr>
              <a:t>Custo da Capacidade – O que é?</a:t>
            </a:r>
            <a:endParaRPr lang="pt-PT" sz="3200" smtClean="0">
              <a:solidFill>
                <a:srgbClr val="003366"/>
              </a:solidFill>
              <a:latin typeface="Garamond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PT" sz="2800" smtClean="0">
                <a:solidFill>
                  <a:srgbClr val="003366"/>
                </a:solidFill>
                <a:latin typeface="Garamond" pitchFamily="18" charset="0"/>
              </a:rPr>
              <a:t>	</a:t>
            </a: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Capacidade Ociosa</a:t>
            </a:r>
          </a:p>
          <a:p>
            <a:pPr marL="1400175" lvl="3" indent="-514350" algn="just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	Diferença entre o volume efectivo de produção e o que seria possível produzir com a capacidade instalada</a:t>
            </a:r>
          </a:p>
          <a:p>
            <a:pPr marL="1400175" lvl="3" indent="-514350" algn="just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	A capacidade é definida pelo limite entre a capacidade instalada e a capacidade utilizada</a:t>
            </a:r>
            <a:endParaRPr lang="pt-PT" sz="2200" smtClean="0">
              <a:solidFill>
                <a:srgbClr val="003366"/>
              </a:solidFill>
              <a:latin typeface="Garamond" pitchFamily="18" charset="0"/>
            </a:endParaRPr>
          </a:p>
        </p:txBody>
      </p:sp>
      <p:pic>
        <p:nvPicPr>
          <p:cNvPr id="6146" name="Picture 2" descr="D:\Programas\Microsoft Office\MEDIA\CAGCAT10\j03005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6888" y="5253038"/>
            <a:ext cx="1368425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DFE4110-E460-4ACF-A22A-25F2659A6DA1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500813"/>
            <a:ext cx="3263900" cy="357187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5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55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uiExpand="1" build="p" bldLvl="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FA8934-F152-4E4F-A79E-1D10D842B820}" type="slidenum">
              <a:rPr lang="pt-PT"/>
              <a:pPr>
                <a:defRPr/>
              </a:pPr>
              <a:t>17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sp>
        <p:nvSpPr>
          <p:cNvPr id="33794" name="CaixaDeTexto 6"/>
          <p:cNvSpPr txBox="1">
            <a:spLocks noChangeArrowheads="1"/>
          </p:cNvSpPr>
          <p:nvPr/>
        </p:nvSpPr>
        <p:spPr bwMode="auto">
          <a:xfrm>
            <a:off x="428625" y="1643063"/>
            <a:ext cx="7429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800" b="1" u="sng">
                <a:solidFill>
                  <a:srgbClr val="003366"/>
                </a:solidFill>
                <a:latin typeface="Garamond" pitchFamily="18" charset="0"/>
              </a:rPr>
              <a:t>Custo da Capacidade</a:t>
            </a:r>
          </a:p>
        </p:txBody>
      </p:sp>
      <p:pic>
        <p:nvPicPr>
          <p:cNvPr id="3379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00250" y="2735263"/>
            <a:ext cx="5286375" cy="3251200"/>
          </a:xfrm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92D67B9-774A-4FF0-BD04-5E7B46F9F833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568575" cy="36512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37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857A27-D357-48D8-96D3-8492B1AF0AD6}" type="slidenum">
              <a:rPr lang="pt-PT"/>
              <a:pPr>
                <a:defRPr/>
              </a:pPr>
              <a:t>18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sp>
        <p:nvSpPr>
          <p:cNvPr id="34818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sz="2800" b="1" u="sng" smtClean="0">
                <a:solidFill>
                  <a:srgbClr val="003366"/>
                </a:solidFill>
                <a:latin typeface="Garamond" pitchFamily="18" charset="0"/>
              </a:rPr>
              <a:t>Custo da Capacidade – Desvantagens</a:t>
            </a:r>
          </a:p>
          <a:p>
            <a:pPr lvl="1" algn="just" eaLnBrk="1" hangingPunct="1"/>
            <a:endParaRPr lang="pt-PT" sz="1200" smtClean="0">
              <a:solidFill>
                <a:srgbClr val="003366"/>
              </a:solidFill>
              <a:latin typeface="Garamond" pitchFamily="18" charset="0"/>
            </a:endParaRPr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O tipo de capacidade escolhida para determinação do custo pode afectar os valores apurados e posterior formação de preço:</a:t>
            </a:r>
          </a:p>
          <a:p>
            <a:pPr marL="1371600" lvl="3" indent="-457200" algn="just" eaLnBrk="1" hangingPunct="1">
              <a:lnSpc>
                <a:spcPct val="150000"/>
              </a:lnSpc>
              <a:spcBef>
                <a:spcPts val="400"/>
              </a:spcBef>
              <a:buFont typeface="Bookman Old Style" pitchFamily="18" charset="0"/>
              <a:buAutoNum type="arabicPeriod"/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Se as taxas de imputação são baseadas na produção estimada e esta diminui, o custo indirecto unitário aumenta</a:t>
            </a:r>
          </a:p>
          <a:p>
            <a:pPr marL="1371600" lvl="3" indent="-457200" algn="just" eaLnBrk="1" hangingPunct="1">
              <a:lnSpc>
                <a:spcPct val="150000"/>
              </a:lnSpc>
              <a:spcBef>
                <a:spcPts val="400"/>
              </a:spcBef>
              <a:buFont typeface="Bookman Old Style" pitchFamily="18" charset="0"/>
              <a:buAutoNum type="arabicPeriod"/>
            </a:pPr>
            <a:r>
              <a:rPr lang="pt-PT" sz="2200" b="1" smtClean="0">
                <a:solidFill>
                  <a:srgbClr val="003366"/>
                </a:solidFill>
                <a:latin typeface="Garamond" pitchFamily="18" charset="0"/>
              </a:rPr>
              <a:t>Os produtos são sobrecarregados com custos de recursos que não utilizaram</a:t>
            </a:r>
          </a:p>
        </p:txBody>
      </p:sp>
      <p:pic>
        <p:nvPicPr>
          <p:cNvPr id="4098" name="Picture 2" descr="D:\Documents and Settings\Silvia\Os meus documentos\As minhas imagens\Microsoft Clip Organizer\j044042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8838" y="428625"/>
            <a:ext cx="167481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16CAF77-AC9D-4DA3-8525-A7C5A6D4929E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640012" cy="36512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A5100C-66B7-488A-8CFA-A8B81CBCA1EF}" type="slidenum">
              <a:rPr lang="pt-PT"/>
              <a:pPr>
                <a:defRPr/>
              </a:pPr>
              <a:t>19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por Absorção</a:t>
            </a:r>
            <a:endParaRPr lang="pt-PT" dirty="0"/>
          </a:p>
        </p:txBody>
      </p:sp>
      <p:sp>
        <p:nvSpPr>
          <p:cNvPr id="35842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dirty="0" smtClean="0"/>
          </a:p>
          <a:p>
            <a:pPr eaLnBrk="1" hangingPunct="1"/>
            <a:r>
              <a:rPr lang="pt-PT" sz="2800" b="1" u="sng" dirty="0" smtClean="0">
                <a:solidFill>
                  <a:srgbClr val="003366"/>
                </a:solidFill>
                <a:latin typeface="Garamond" pitchFamily="18" charset="0"/>
              </a:rPr>
              <a:t>Custo da Capacidade – Conclusão</a:t>
            </a:r>
          </a:p>
          <a:p>
            <a:pPr eaLnBrk="1" hangingPunct="1"/>
            <a:endParaRPr lang="pt-PT" sz="2800" dirty="0" smtClean="0">
              <a:solidFill>
                <a:srgbClr val="003366"/>
              </a:solidFill>
              <a:latin typeface="Garamond" pitchFamily="18" charset="0"/>
            </a:endParaRPr>
          </a:p>
          <a:p>
            <a:pPr lvl="1" algn="just" eaLnBrk="1" hangingPunct="1">
              <a:lnSpc>
                <a:spcPct val="150000"/>
              </a:lnSpc>
            </a:pPr>
            <a:r>
              <a:rPr lang="pt-PT" sz="2400" b="1" dirty="0" smtClean="0">
                <a:solidFill>
                  <a:srgbClr val="003366"/>
                </a:solidFill>
                <a:latin typeface="Garamond" pitchFamily="18" charset="0"/>
              </a:rPr>
              <a:t>O custo dos produtos deve ser obtido a partir da capacidade efectivamente utilizada na sua produção, e não da capacidade instalada e que não foi utilizada na sua totalidade</a:t>
            </a:r>
          </a:p>
          <a:p>
            <a:pPr lvl="1" eaLnBrk="1" hangingPunct="1"/>
            <a:endParaRPr lang="pt-PT" dirty="0" smtClean="0"/>
          </a:p>
        </p:txBody>
      </p:sp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2E878DB-AE63-43A1-84CA-48F635BC5B0A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379913" y="6453188"/>
            <a:ext cx="2713037" cy="3206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41A646-3119-4C0E-A196-0B9BA2D595E5}" type="slidenum">
              <a:rPr lang="pt-PT"/>
              <a:pPr>
                <a:defRPr/>
              </a:pPr>
              <a:t>20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Variável</a:t>
            </a:r>
            <a:endParaRPr lang="pt-PT" dirty="0"/>
          </a:p>
        </p:txBody>
      </p:sp>
      <p:sp>
        <p:nvSpPr>
          <p:cNvPr id="36866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 typeface="Verdana" pitchFamily="34" charset="0"/>
              <a:buNone/>
            </a:pPr>
            <a:endParaRPr lang="pt-PT" sz="2800" b="1" u="sng" smtClean="0">
              <a:solidFill>
                <a:srgbClr val="003366"/>
              </a:solidFill>
              <a:latin typeface="Garamond" pitchFamily="18" charset="0"/>
            </a:endParaRPr>
          </a:p>
          <a:p>
            <a:pPr lvl="1" eaLnBrk="1" hangingPunct="1">
              <a:buFont typeface="Verdana" pitchFamily="34" charset="0"/>
              <a:buNone/>
            </a:pPr>
            <a:r>
              <a:rPr lang="pt-PT" sz="3200" b="1" u="sng" smtClean="0">
                <a:solidFill>
                  <a:srgbClr val="003366"/>
                </a:solidFill>
                <a:latin typeface="Garamond" pitchFamily="18" charset="0"/>
              </a:rPr>
              <a:t>Definição</a:t>
            </a:r>
            <a:endParaRPr lang="pt-PT" sz="2800" b="1" u="sng" smtClean="0">
              <a:solidFill>
                <a:srgbClr val="003366"/>
              </a:solidFill>
              <a:latin typeface="Garamond" pitchFamily="18" charset="0"/>
            </a:endParaRPr>
          </a:p>
          <a:p>
            <a:pPr lvl="1" eaLnBrk="1" hangingPunct="1"/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Considera apenas os custos variáveis de produção       </a:t>
            </a:r>
          </a:p>
          <a:p>
            <a:pPr lvl="1" eaLnBrk="1" hangingPunct="1"/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Os custos fixos são considerados como custos do período em que ocorrem</a:t>
            </a:r>
          </a:p>
          <a:p>
            <a:pPr lvl="1" eaLnBrk="1" hangingPunct="1"/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Os custos imputados ao processo de fabrico serão apenas os que se identificam com a actividade produtiva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  <a:buFont typeface="Verdana" pitchFamily="34" charset="0"/>
              <a:buNone/>
            </a:pP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	</a:t>
            </a:r>
            <a:endParaRPr lang="pt-PT" sz="2800" b="1" smtClean="0">
              <a:solidFill>
                <a:srgbClr val="FF0000"/>
              </a:solidFill>
            </a:endParaRPr>
          </a:p>
          <a:p>
            <a:pPr lvl="1" eaLnBrk="1" hangingPunct="1">
              <a:buFont typeface="Verdana" pitchFamily="34" charset="0"/>
              <a:buNone/>
            </a:pPr>
            <a:endParaRPr lang="pt-PT" b="1" smtClean="0"/>
          </a:p>
          <a:p>
            <a:pPr lvl="1" eaLnBrk="1" hangingPunct="1">
              <a:buFont typeface="Verdana" pitchFamily="34" charset="0"/>
              <a:buNone/>
            </a:pPr>
            <a:endParaRPr lang="pt-PT" smtClean="0"/>
          </a:p>
        </p:txBody>
      </p:sp>
      <p:pic>
        <p:nvPicPr>
          <p:cNvPr id="41988" name="Picture 6" descr="D:\Programas\Microsoft Office\MEDIA\OFFICE12\Bullets\BD15018_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357563"/>
            <a:ext cx="1428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D:\Documents and Settings\Silvia\Os meus documentos\As minhas imagens\Microsoft Clip Organizer\j04394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0"/>
            <a:ext cx="24288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arcador de Posição do Número do Diapositivo 5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C5AC0A9-4C14-4BF7-8A90-54B7D866CBDF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pt-PT" sz="1000">
              <a:latin typeface="+mn-lt"/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>
          <a:xfrm>
            <a:off x="4379913" y="6643688"/>
            <a:ext cx="2763837" cy="21431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9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39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39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39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39" presetClass="entr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uiExpand="1" build="p"/>
      <p:bldP spid="36866" grpI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8E779-6BEB-47CC-9325-55FE320A1D91}" type="slidenum">
              <a:rPr lang="pt-PT"/>
              <a:pPr>
                <a:defRPr/>
              </a:pPr>
              <a:t>21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Variável</a:t>
            </a:r>
            <a:endParaRPr lang="pt-PT" dirty="0"/>
          </a:p>
        </p:txBody>
      </p:sp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C5648C8-8361-4017-8585-4E61923EADF0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2835275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57364"/>
            <a:ext cx="8280400" cy="344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9FBF82-5C34-4F42-A70A-E63FC159818E}" type="slidenum">
              <a:rPr lang="pt-PT"/>
              <a:pPr>
                <a:defRPr/>
              </a:pPr>
              <a:t>22</a:t>
            </a:fld>
            <a:endParaRPr lang="pt-PT"/>
          </a:p>
        </p:txBody>
      </p:sp>
      <p:sp>
        <p:nvSpPr>
          <p:cNvPr id="38913" name="Marcador de Posição de Conteúdo 1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364037"/>
          </a:xfrm>
        </p:spPr>
        <p:txBody>
          <a:bodyPr/>
          <a:lstStyle/>
          <a:p>
            <a:pPr eaLnBrk="1" hangingPunct="1"/>
            <a:r>
              <a:rPr lang="pt-PT" sz="3200" b="1" u="sng" smtClean="0">
                <a:solidFill>
                  <a:srgbClr val="003366"/>
                </a:solidFill>
                <a:latin typeface="Garamond" pitchFamily="18" charset="0"/>
              </a:rPr>
              <a:t>Margem de Contribuição – Definição</a:t>
            </a:r>
            <a:endParaRPr lang="pt-PT" sz="2800" smtClean="0">
              <a:solidFill>
                <a:srgbClr val="003366"/>
              </a:solidFill>
              <a:latin typeface="Garamond" pitchFamily="18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Montante pelo qual o valor das vendas excede os custos variáveis, ou seja, o montante através do qual uma empresa pode cobrir os seus custos fixos e ainda ter lucro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endParaRPr lang="pt-PT" sz="2400" b="1" smtClean="0">
              <a:solidFill>
                <a:srgbClr val="003366"/>
              </a:solidFill>
              <a:latin typeface="Garamond" pitchFamily="18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endParaRPr lang="pt-PT" sz="2000" b="1" smtClean="0">
              <a:solidFill>
                <a:srgbClr val="003366"/>
              </a:solidFill>
              <a:latin typeface="Garamond" pitchFamily="18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000" b="1" smtClean="0">
                <a:solidFill>
                  <a:srgbClr val="003366"/>
                </a:solidFill>
                <a:latin typeface="Garamond" pitchFamily="18" charset="0"/>
              </a:rPr>
              <a:t>Margem  Contribuição = Receita de Vendas – Custos Variáveis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Variável</a:t>
            </a:r>
            <a:endParaRPr lang="pt-P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13" y="4032250"/>
            <a:ext cx="15716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7A62A28-A726-4988-8518-1C11FDAED0B1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524625"/>
            <a:ext cx="2713037" cy="24923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8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8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89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7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Variável</a:t>
            </a:r>
            <a:endParaRPr lang="pt-PT" dirty="0"/>
          </a:p>
        </p:txBody>
      </p:sp>
      <p:sp>
        <p:nvSpPr>
          <p:cNvPr id="39940" name="CaixaDeTexto 6"/>
          <p:cNvSpPr txBox="1">
            <a:spLocks noChangeArrowheads="1"/>
          </p:cNvSpPr>
          <p:nvPr/>
        </p:nvSpPr>
        <p:spPr bwMode="auto">
          <a:xfrm>
            <a:off x="428625" y="1428750"/>
            <a:ext cx="8143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800" b="1" u="sng">
                <a:solidFill>
                  <a:srgbClr val="003366"/>
                </a:solidFill>
                <a:latin typeface="Garamond" pitchFamily="18" charset="0"/>
              </a:rPr>
              <a:t>Margem de Contribuição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3C32D-4CCB-4CEB-838D-AE1CEFDAF7E0}" type="slidenum">
              <a:rPr lang="pt-PT" smtClean="0"/>
              <a:pPr>
                <a:defRPr/>
              </a:pPr>
              <a:t>23</a:t>
            </a:fld>
            <a:endParaRPr lang="pt-PT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>
          <a:xfrm>
            <a:off x="4379913" y="6572250"/>
            <a:ext cx="2978150" cy="28575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  <p:pic>
        <p:nvPicPr>
          <p:cNvPr id="45065" name="Picture 9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2205038"/>
            <a:ext cx="5400675" cy="3813175"/>
          </a:xfr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E0DB4-A1BC-435F-A0A8-4EA2F295310F}" type="slidenum">
              <a:rPr lang="pt-PT"/>
              <a:pPr>
                <a:defRPr/>
              </a:pPr>
              <a:t>24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Variável</a:t>
            </a:r>
            <a:endParaRPr lang="pt-PT" dirty="0"/>
          </a:p>
        </p:txBody>
      </p:sp>
      <p:sp>
        <p:nvSpPr>
          <p:cNvPr id="41986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PT" sz="2800" b="1" u="sng" smtClean="0">
                <a:solidFill>
                  <a:srgbClr val="003366"/>
                </a:solidFill>
                <a:latin typeface="Garamond" pitchFamily="18" charset="0"/>
              </a:rPr>
              <a:t>Vantagens</a:t>
            </a:r>
            <a:r>
              <a:rPr lang="pt-PT" sz="2800" smtClean="0">
                <a:solidFill>
                  <a:srgbClr val="003366"/>
                </a:solidFill>
                <a:latin typeface="Garamond" pitchFamily="18" charset="0"/>
              </a:rPr>
              <a:t> 	</a:t>
            </a:r>
          </a:p>
          <a:p>
            <a:pPr lvl="1" eaLnBrk="1" hangingPunct="1">
              <a:lnSpc>
                <a:spcPct val="90000"/>
              </a:lnSpc>
            </a:pPr>
            <a:endParaRPr lang="pt-PT" sz="1000" smtClean="0">
              <a:solidFill>
                <a:srgbClr val="003366"/>
              </a:solidFill>
              <a:latin typeface="Garamond" pitchFamily="18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Adapta-se melhor aos instrumentos de controle da empresa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O custo dos produtos é medido objectivamente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A análise da relação Custo / Lucro / Volume é rapidamente obtida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O lucro liquido não é afectado por alterações ao valor do inventário</a:t>
            </a:r>
          </a:p>
        </p:txBody>
      </p:sp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EAA1CD1-E761-4C08-9AE2-67219C3C5DEB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379913" y="6524625"/>
            <a:ext cx="2640012" cy="24923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C5A131-8206-43FE-8B57-0B9BB58EC4C6}" type="slidenum">
              <a:rPr lang="pt-PT"/>
              <a:pPr>
                <a:defRPr/>
              </a:pPr>
              <a:t>25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Variável</a:t>
            </a:r>
            <a:endParaRPr lang="pt-PT" dirty="0"/>
          </a:p>
        </p:txBody>
      </p:sp>
      <p:sp>
        <p:nvSpPr>
          <p:cNvPr id="41986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PT" sz="2800" b="1" u="sng" smtClean="0">
                <a:solidFill>
                  <a:srgbClr val="003366"/>
                </a:solidFill>
                <a:latin typeface="Garamond" pitchFamily="18" charset="0"/>
              </a:rPr>
              <a:t>Vantagens</a:t>
            </a:r>
            <a:r>
              <a:rPr lang="pt-PT" sz="2800" smtClean="0">
                <a:solidFill>
                  <a:srgbClr val="003366"/>
                </a:solidFill>
                <a:latin typeface="Garamond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pt-PT" sz="2800" smtClean="0">
              <a:solidFill>
                <a:srgbClr val="003366"/>
              </a:solidFill>
              <a:latin typeface="Garamond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Maior clareza na informação para os órgãos de gestão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Custeio totalmente integrado com o custo padrão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Identificação do volume de produção necessária para saldar compromissos de caixa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Os gastos do período não se “escondem” no custo dos produtos acabados e em curso de fabrico</a:t>
            </a:r>
            <a:endParaRPr lang="pt-PT" sz="2400" b="1" smtClean="0">
              <a:latin typeface="Garamond" pitchFamily="18" charset="0"/>
            </a:endParaRPr>
          </a:p>
        </p:txBody>
      </p:sp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41AB51D-3CC5-4FA9-B404-20E705A306FD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379913" y="6453188"/>
            <a:ext cx="2640012" cy="3206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FB877-4FAF-4002-8534-0C602B73BB05}" type="slidenum">
              <a:rPr lang="pt-PT"/>
              <a:pPr>
                <a:defRPr/>
              </a:pPr>
              <a:t>26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Custeio Variável</a:t>
            </a:r>
            <a:endParaRPr lang="pt-PT" dirty="0"/>
          </a:p>
        </p:txBody>
      </p:sp>
      <p:sp>
        <p:nvSpPr>
          <p:cNvPr id="43010" name="Marcador de Posição de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sz="2800" b="1" u="sng" smtClean="0">
                <a:solidFill>
                  <a:srgbClr val="003366"/>
                </a:solidFill>
                <a:latin typeface="Garamond" pitchFamily="18" charset="0"/>
              </a:rPr>
              <a:t>Desvantagens</a:t>
            </a:r>
            <a:r>
              <a:rPr lang="pt-PT" sz="2800" smtClean="0">
                <a:solidFill>
                  <a:srgbClr val="003366"/>
                </a:solidFill>
                <a:latin typeface="Garamond" pitchFamily="18" charset="0"/>
              </a:rPr>
              <a:t> 	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Dificuldade na separação entre custos fixos e custos variáveis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Subavaliação dos inventários pela exclusão dos custos fixos indirectos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O valor do inventário não mantém relação directa com o custo total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b="1" smtClean="0">
                <a:solidFill>
                  <a:srgbClr val="003366"/>
                </a:solidFill>
                <a:latin typeface="Garamond" pitchFamily="18" charset="0"/>
              </a:rPr>
              <a:t>Isoladamente não se aplica na formação do preço de venda</a:t>
            </a:r>
          </a:p>
        </p:txBody>
      </p:sp>
      <p:pic>
        <p:nvPicPr>
          <p:cNvPr id="3074" name="Picture 2" descr="D:\Documents and Settings\Silvia\Os meus documentos\As minhas imagens\Microsoft Clip Organizer\j043778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3038" y="285750"/>
            <a:ext cx="147955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4DA8502-AF8D-4C95-A81C-18778DA81369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524625"/>
            <a:ext cx="2568575" cy="24923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3000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3000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3000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7DAFF-B79D-4BC1-8BBE-979D472964C3}" type="slidenum">
              <a:rPr lang="pt-PT"/>
              <a:pPr>
                <a:defRPr/>
              </a:pPr>
              <a:t>27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</a:t>
            </a:r>
            <a:r>
              <a:rPr lang="pt-PT" sz="2700" dirty="0" smtClean="0"/>
              <a:t>Método por Absorção Vs Método Variável</a:t>
            </a:r>
            <a:endParaRPr lang="pt-PT" sz="2700" dirty="0"/>
          </a:p>
        </p:txBody>
      </p:sp>
      <p:sp>
        <p:nvSpPr>
          <p:cNvPr id="4" name="Marcador de Posição do Número do Diapositivo 3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1C9E95B-9116-4E6A-A96D-B959310FD6F4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pt-PT" sz="1000">
              <a:latin typeface="+mn-lt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379913" y="6524625"/>
            <a:ext cx="2568575" cy="24923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5" y="2357430"/>
            <a:ext cx="592457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0B9D7-96A3-4F33-8719-4A367DBA087D}" type="slidenum">
              <a:rPr lang="pt-PT"/>
              <a:pPr>
                <a:defRPr/>
              </a:pPr>
              <a:t>28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</a:t>
            </a:r>
            <a:r>
              <a:rPr lang="pt-PT" sz="2700" dirty="0" smtClean="0"/>
              <a:t>Método por Absorção </a:t>
            </a:r>
            <a:r>
              <a:rPr lang="pt-PT" sz="2700" i="1" dirty="0" smtClean="0"/>
              <a:t>Vs</a:t>
            </a:r>
            <a:r>
              <a:rPr lang="pt-PT" sz="2700" dirty="0" smtClean="0"/>
              <a:t> Método Variável</a:t>
            </a:r>
            <a:endParaRPr lang="pt-PT" sz="2700" dirty="0"/>
          </a:p>
        </p:txBody>
      </p:sp>
      <p:sp>
        <p:nvSpPr>
          <p:cNvPr id="46082" name="Marcador de Posição de Conteúdo 7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000500"/>
          </a:xfrm>
        </p:spPr>
        <p:txBody>
          <a:bodyPr/>
          <a:lstStyle/>
          <a:p>
            <a:pPr lvl="1" eaLnBrk="1" hangingPunct="1">
              <a:buNone/>
            </a:pPr>
            <a:r>
              <a:rPr lang="pt-PT" sz="2800" b="1" u="sng" dirty="0" smtClean="0">
                <a:solidFill>
                  <a:srgbClr val="003366"/>
                </a:solidFill>
                <a:latin typeface="Garamond" pitchFamily="18" charset="0"/>
              </a:rPr>
              <a:t>Alterações no Rendimento – Exemplo 1</a:t>
            </a:r>
          </a:p>
          <a:p>
            <a:pPr marL="46038" lvl="1" indent="46038" algn="just" eaLnBrk="1" hangingPunct="1">
              <a:buNone/>
            </a:pP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	Consideremos que determinada empresa suportou os</a:t>
            </a:r>
          </a:p>
          <a:p>
            <a:pPr marL="228600" lvl="1" indent="-46038" algn="just" eaLnBrk="1" hangingPunct="1">
              <a:buNone/>
            </a:pP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seguintes gastos no seu primeiro mês de actividade: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Custos variáveis totais: 15 000 </a:t>
            </a:r>
            <a:r>
              <a:rPr lang="pt-PT" sz="22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Custos fixos totais: 5 000 </a:t>
            </a:r>
            <a:r>
              <a:rPr lang="pt-PT" sz="22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Despesas administrativas: 3 000 </a:t>
            </a:r>
            <a:r>
              <a:rPr lang="pt-PT" sz="22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Despesas com as vendas: 2 000 </a:t>
            </a:r>
            <a:r>
              <a:rPr lang="pt-PT" sz="22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pt-PT" sz="2200" b="1" dirty="0" smtClean="0">
              <a:solidFill>
                <a:srgbClr val="003366"/>
              </a:solidFill>
              <a:latin typeface="Garamond" pitchFamily="18" charset="0"/>
            </a:endParaRPr>
          </a:p>
          <a:p>
            <a:pPr lvl="1" eaLnBrk="1" hangingPunct="1">
              <a:buFont typeface="Wingdings" pitchFamily="2" charset="2"/>
              <a:buChar char="ü"/>
            </a:pPr>
            <a:r>
              <a:rPr lang="pt-PT" sz="2200" b="1" dirty="0" smtClean="0">
                <a:solidFill>
                  <a:srgbClr val="003366"/>
                </a:solidFill>
                <a:latin typeface="Garamond" pitchFamily="18" charset="0"/>
              </a:rPr>
              <a:t>	A empresa vendeu toda a produção do período obtendo uma receita total de 40 000 </a:t>
            </a:r>
            <a:r>
              <a:rPr lang="pt-PT" sz="22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2200" b="1" dirty="0" smtClean="0"/>
              <a:t>.</a:t>
            </a:r>
          </a:p>
          <a:p>
            <a:pPr lvl="1" eaLnBrk="1" hangingPunct="1"/>
            <a:endParaRPr lang="pt-PT" b="1" dirty="0" smtClean="0"/>
          </a:p>
        </p:txBody>
      </p:sp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7421E2-80EF-4E2C-834A-EA2B043DC879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453188"/>
            <a:ext cx="2568575" cy="3206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30B9D7-96A3-4F33-8719-4A367DBA087D}" type="slidenum">
              <a:rPr lang="pt-PT"/>
              <a:pPr>
                <a:defRPr/>
              </a:pPr>
              <a:t>29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</a:t>
            </a:r>
            <a:r>
              <a:rPr lang="pt-PT" sz="2700" dirty="0" smtClean="0"/>
              <a:t>Método por Absorção </a:t>
            </a:r>
            <a:r>
              <a:rPr lang="pt-PT" sz="2700" i="1" dirty="0" smtClean="0"/>
              <a:t>Vs</a:t>
            </a:r>
            <a:r>
              <a:rPr lang="pt-PT" sz="2700" dirty="0" smtClean="0"/>
              <a:t> Método Variável</a:t>
            </a:r>
            <a:endParaRPr lang="pt-PT" sz="2700" dirty="0"/>
          </a:p>
        </p:txBody>
      </p:sp>
      <p:sp>
        <p:nvSpPr>
          <p:cNvPr id="46082" name="Marcador de Posição de Conteúdo 7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000500"/>
          </a:xfrm>
        </p:spPr>
        <p:txBody>
          <a:bodyPr/>
          <a:lstStyle/>
          <a:p>
            <a:pPr lvl="1" eaLnBrk="1" hangingPunct="1"/>
            <a:r>
              <a:rPr lang="pt-PT" sz="2800" b="1" u="sng" dirty="0" smtClean="0">
                <a:solidFill>
                  <a:srgbClr val="003366"/>
                </a:solidFill>
                <a:latin typeface="Garamond" pitchFamily="18" charset="0"/>
              </a:rPr>
              <a:t>Alterações no Rendimento – Exemplo 1</a:t>
            </a:r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2" eaLnBrk="1" hangingPunct="1"/>
            <a:endParaRPr lang="pt-PT" sz="1800" dirty="0" smtClean="0"/>
          </a:p>
          <a:p>
            <a:pPr lvl="1" eaLnBrk="1" hangingPunct="1"/>
            <a:endParaRPr lang="pt-PT" b="1" dirty="0" smtClean="0"/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2428875"/>
            <a:ext cx="471487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7421E2-80EF-4E2C-834A-EA2B043DC879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453188"/>
            <a:ext cx="2568575" cy="32067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A8B99-D4EB-41A8-BB99-080EFCF331FD}" type="slidenum">
              <a:rPr lang="pt-PT"/>
              <a:pPr>
                <a:defRPr/>
              </a:pPr>
              <a:t>30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</a:t>
            </a:r>
            <a:r>
              <a:rPr lang="pt-PT" sz="2700" dirty="0" smtClean="0"/>
              <a:t>Método por Absorção </a:t>
            </a:r>
            <a:r>
              <a:rPr lang="pt-PT" sz="2700" i="1" dirty="0" smtClean="0"/>
              <a:t>Vs</a:t>
            </a:r>
            <a:r>
              <a:rPr lang="pt-PT" sz="2700" dirty="0" smtClean="0"/>
              <a:t> Método Variável</a:t>
            </a:r>
            <a:endParaRPr lang="pt-PT" sz="2700" dirty="0"/>
          </a:p>
        </p:txBody>
      </p:sp>
      <p:sp>
        <p:nvSpPr>
          <p:cNvPr id="47106" name="Marcador de Posição de Conteúdo 7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500582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pt-PT" sz="2800" b="1" u="sng" dirty="0" smtClean="0">
                <a:solidFill>
                  <a:srgbClr val="003366"/>
                </a:solidFill>
                <a:latin typeface="Garamond" pitchFamily="18" charset="0"/>
              </a:rPr>
              <a:t>Alterações no Rendimento – Exemplo 2</a:t>
            </a:r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  <a:buNone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	Uma empresa industrial que apurou os seguintes gastos no primeiro</a:t>
            </a:r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  <a:buNone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período de actividade:</a:t>
            </a:r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Custos variáveis totais: 20 000 </a:t>
            </a:r>
            <a:r>
              <a:rPr lang="pt-PT" sz="18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Custos fixos totais: 10 000 </a:t>
            </a:r>
            <a:r>
              <a:rPr lang="pt-PT" sz="18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Despesas administrativas: 5 000 </a:t>
            </a:r>
            <a:r>
              <a:rPr lang="pt-PT" sz="18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Despesas com as vendas: 4 000 </a:t>
            </a:r>
            <a:r>
              <a:rPr lang="pt-PT" sz="18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marL="898525" lvl="2" indent="46038" algn="just" eaLnBrk="1" hangingPunct="1">
              <a:lnSpc>
                <a:spcPct val="150000"/>
              </a:lnSpc>
              <a:spcBef>
                <a:spcPts val="4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A</a:t>
            </a:r>
            <a:r>
              <a:rPr lang="pt-PT" sz="1800" b="1" dirty="0" smtClean="0"/>
              <a:t> </a:t>
            </a: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empresa vendeu no período 80% da produção, obtendo uma receita 	total de 50 000 </a:t>
            </a:r>
            <a:r>
              <a:rPr lang="pt-PT" sz="1800" b="1" dirty="0" err="1" smtClean="0">
                <a:solidFill>
                  <a:srgbClr val="003366"/>
                </a:solidFill>
                <a:latin typeface="Garamond" pitchFamily="18" charset="0"/>
              </a:rPr>
              <a:t>u.m</a:t>
            </a: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.</a:t>
            </a:r>
          </a:p>
          <a:p>
            <a:pPr lvl="1" eaLnBrk="1" hangingPunct="1">
              <a:lnSpc>
                <a:spcPct val="80000"/>
              </a:lnSpc>
              <a:buNone/>
            </a:pPr>
            <a:endParaRPr lang="pt-PT" sz="2800" dirty="0" smtClean="0">
              <a:solidFill>
                <a:srgbClr val="003366"/>
              </a:solidFill>
              <a:latin typeface="Garamond" pitchFamily="18" charset="0"/>
            </a:endParaRPr>
          </a:p>
        </p:txBody>
      </p:sp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6D02D42-DA5E-49AD-863E-DDD0681B193D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3121025" cy="44926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47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7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A8B99-D4EB-41A8-BB99-080EFCF331FD}" type="slidenum">
              <a:rPr lang="pt-PT"/>
              <a:pPr>
                <a:defRPr/>
              </a:pPr>
              <a:t>31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</a:t>
            </a:r>
            <a:r>
              <a:rPr lang="pt-PT" sz="2700" dirty="0" smtClean="0"/>
              <a:t>Método por Absorção </a:t>
            </a:r>
            <a:r>
              <a:rPr lang="pt-PT" sz="2700" i="1" dirty="0" smtClean="0"/>
              <a:t>Vs</a:t>
            </a:r>
            <a:r>
              <a:rPr lang="pt-PT" sz="2700" dirty="0" smtClean="0"/>
              <a:t> Método Variável</a:t>
            </a:r>
            <a:endParaRPr lang="pt-PT" sz="2700" dirty="0"/>
          </a:p>
        </p:txBody>
      </p:sp>
      <p:sp>
        <p:nvSpPr>
          <p:cNvPr id="47106" name="Marcador de Posição de Conteúdo 7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00050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pt-PT" sz="2800" b="1" u="sng" dirty="0" smtClean="0">
                <a:solidFill>
                  <a:srgbClr val="003366"/>
                </a:solidFill>
                <a:latin typeface="Garamond" pitchFamily="18" charset="0"/>
              </a:rPr>
              <a:t>Alterações no Rendimento – Exemplo 2</a:t>
            </a:r>
          </a:p>
          <a:p>
            <a:pPr lvl="2" eaLnBrk="1" hangingPunct="1">
              <a:lnSpc>
                <a:spcPct val="80000"/>
              </a:lnSpc>
            </a:pPr>
            <a:endParaRPr lang="pt-PT" sz="1700" dirty="0" smtClean="0"/>
          </a:p>
          <a:p>
            <a:pPr lvl="2" eaLnBrk="1" hangingPunct="1">
              <a:lnSpc>
                <a:spcPct val="80000"/>
              </a:lnSpc>
            </a:pPr>
            <a:endParaRPr lang="pt-PT" sz="1700" dirty="0" smtClean="0"/>
          </a:p>
          <a:p>
            <a:pPr lvl="2" eaLnBrk="1" hangingPunct="1">
              <a:lnSpc>
                <a:spcPct val="80000"/>
              </a:lnSpc>
            </a:pPr>
            <a:endParaRPr lang="pt-PT" sz="1700" dirty="0" smtClean="0"/>
          </a:p>
          <a:p>
            <a:pPr lvl="2" eaLnBrk="1" hangingPunct="1">
              <a:lnSpc>
                <a:spcPct val="80000"/>
              </a:lnSpc>
            </a:pPr>
            <a:endParaRPr lang="pt-PT" sz="1700" dirty="0" smtClean="0"/>
          </a:p>
          <a:p>
            <a:pPr lvl="2" eaLnBrk="1" hangingPunct="1">
              <a:lnSpc>
                <a:spcPct val="80000"/>
              </a:lnSpc>
            </a:pPr>
            <a:endParaRPr lang="pt-PT" sz="1700" dirty="0" smtClean="0"/>
          </a:p>
          <a:p>
            <a:pPr lvl="2" eaLnBrk="1" hangingPunct="1">
              <a:lnSpc>
                <a:spcPct val="80000"/>
              </a:lnSpc>
            </a:pPr>
            <a:endParaRPr lang="pt-PT" sz="1700" dirty="0" smtClean="0"/>
          </a:p>
          <a:p>
            <a:pPr lvl="2" eaLnBrk="1" hangingPunct="1">
              <a:lnSpc>
                <a:spcPct val="80000"/>
              </a:lnSpc>
            </a:pPr>
            <a:endParaRPr lang="pt-PT" sz="1800" dirty="0" smtClean="0"/>
          </a:p>
          <a:p>
            <a:pPr lvl="2" eaLnBrk="1" hangingPunct="1">
              <a:lnSpc>
                <a:spcPct val="80000"/>
              </a:lnSpc>
            </a:pPr>
            <a:endParaRPr lang="pt-PT" sz="1000" dirty="0" smtClean="0"/>
          </a:p>
          <a:p>
            <a:pPr lvl="2" eaLnBrk="1" hangingPunct="1">
              <a:lnSpc>
                <a:spcPct val="80000"/>
              </a:lnSpc>
            </a:pPr>
            <a:endParaRPr lang="pt-PT" sz="1000" dirty="0" smtClean="0"/>
          </a:p>
          <a:p>
            <a:pPr lvl="2" algn="just" eaLnBrk="1" hangingPunct="1">
              <a:lnSpc>
                <a:spcPct val="150000"/>
              </a:lnSpc>
              <a:spcBef>
                <a:spcPts val="400"/>
              </a:spcBef>
              <a:buNone/>
            </a:pPr>
            <a:r>
              <a:rPr lang="pt-PT" sz="1800" b="1" dirty="0" smtClean="0">
                <a:solidFill>
                  <a:srgbClr val="003366"/>
                </a:solidFill>
                <a:latin typeface="Garamond" pitchFamily="18" charset="0"/>
              </a:rPr>
              <a:t>	Em comparação com o custeio por absorção o sistema de custeio variável antecipa a imputação dos custos fixos ao resultado. Os resultados acumulados são iguais nos dois métodos.</a:t>
            </a:r>
          </a:p>
          <a:p>
            <a:pPr lvl="1" eaLnBrk="1" hangingPunct="1">
              <a:lnSpc>
                <a:spcPct val="80000"/>
              </a:lnSpc>
            </a:pPr>
            <a:endParaRPr lang="pt-PT" sz="2800" dirty="0" smtClean="0">
              <a:solidFill>
                <a:srgbClr val="003366"/>
              </a:solidFill>
              <a:latin typeface="Garamond" pitchFamily="18" charset="0"/>
            </a:endParaRPr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2357438"/>
            <a:ext cx="430530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6D02D42-DA5E-49AD-863E-DDD0681B193D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pt-PT" sz="1000">
              <a:latin typeface="+mn-lt"/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3121025" cy="44926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71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71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CDC540-8265-4160-8504-1265642D67AB}" type="slidenum">
              <a:rPr lang="pt-PT"/>
              <a:pPr>
                <a:defRPr/>
              </a:pPr>
              <a:t>32</a:t>
            </a:fld>
            <a:endParaRPr lang="pt-PT"/>
          </a:p>
        </p:txBody>
      </p:sp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sz="3200" b="1" u="sng" smtClean="0">
                <a:solidFill>
                  <a:srgbClr val="003366"/>
                </a:solidFill>
                <a:latin typeface="Garamond" pitchFamily="18" charset="0"/>
              </a:rPr>
              <a:t>Alterações no Rendimento – Conclusão</a:t>
            </a:r>
          </a:p>
          <a:p>
            <a:pPr lvl="1" algn="just" eaLnBrk="1" hangingPunct="1">
              <a:lnSpc>
                <a:spcPct val="150000"/>
              </a:lnSpc>
              <a:spcBef>
                <a:spcPts val="300"/>
              </a:spcBef>
            </a:pPr>
            <a:r>
              <a:rPr lang="pt-PT" sz="2000" b="1" smtClean="0">
                <a:solidFill>
                  <a:srgbClr val="003366"/>
                </a:solidFill>
                <a:latin typeface="Garamond" pitchFamily="18" charset="0"/>
              </a:rPr>
              <a:t>Se parte da produção iniciada ou acabada num determinado período for mantida em armazém para o período seguinte, o bruto nesse período será maior pelo custo variável já que não são considerados os custos fixos na composição dos custos dos produtos vendidos. Mas o lucro líquido será maior pelo custeio de absorção, pelo facto dos custos fixos no custeio variável serem integralmente considerados como despesas operacionais e no custeio de absorção permanecerem, proporcionalmente em stock </a:t>
            </a:r>
          </a:p>
          <a:p>
            <a:endParaRPr lang="pt-PT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sz="3700" dirty="0" smtClean="0"/>
              <a:t>Métodos de Custeio</a:t>
            </a:r>
            <a:br>
              <a:rPr lang="pt-PT" sz="3700" dirty="0" smtClean="0"/>
            </a:br>
            <a:r>
              <a:rPr lang="pt-PT" sz="3700" dirty="0" smtClean="0"/>
              <a:t>	</a:t>
            </a:r>
            <a:r>
              <a:rPr lang="pt-PT" sz="2400" dirty="0" smtClean="0"/>
              <a:t>Método por Absorção Vs Método Variável</a:t>
            </a: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835275" cy="44926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+mn-lt"/>
              </a:rPr>
              <a:t>Custo de Inventários e Análise de Capacidade</a:t>
            </a:r>
          </a:p>
        </p:txBody>
      </p:sp>
      <p:sp>
        <p:nvSpPr>
          <p:cNvPr id="5" name="Marcador de Posição do Número do Diapositivo 4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C092D03-936A-4B6B-AD12-92270A16DD33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pt-PT" sz="1000">
              <a:latin typeface="+mn-lt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4EE69-8342-4979-A74A-2F570DC65030}" type="slidenum">
              <a:rPr lang="pt-PT"/>
              <a:pPr>
                <a:defRPr/>
              </a:pPr>
              <a:t>33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</a:t>
            </a:r>
            <a:r>
              <a:rPr lang="pt-PT" sz="2700" dirty="0" smtClean="0"/>
              <a:t>Manipulação da informação</a:t>
            </a:r>
            <a:endParaRPr lang="pt-PT" sz="2700" dirty="0"/>
          </a:p>
        </p:txBody>
      </p:sp>
      <p:sp>
        <p:nvSpPr>
          <p:cNvPr id="55299" name="Marcador de Posição de Conteúdo 7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0005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pt-PT" smtClean="0"/>
          </a:p>
        </p:txBody>
      </p:sp>
      <p:sp>
        <p:nvSpPr>
          <p:cNvPr id="4" name="Rectângulo 3"/>
          <p:cNvSpPr/>
          <p:nvPr/>
        </p:nvSpPr>
        <p:spPr>
          <a:xfrm>
            <a:off x="857250" y="2071688"/>
            <a:ext cx="4500563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/>
              <a:t>Manipulação da Informação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/>
              <a:t>Usada em beneficio do gestor ou da própria empresa</a:t>
            </a:r>
          </a:p>
        </p:txBody>
      </p:sp>
      <p:sp>
        <p:nvSpPr>
          <p:cNvPr id="5" name="Seta curvada à direita 4"/>
          <p:cNvSpPr/>
          <p:nvPr/>
        </p:nvSpPr>
        <p:spPr>
          <a:xfrm>
            <a:off x="2357438" y="3143250"/>
            <a:ext cx="500062" cy="8572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3000375" y="3714750"/>
            <a:ext cx="2643188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/>
              <a:t>Facilitada pelo método de absorção através da taxas de imputação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6643688" y="2071688"/>
            <a:ext cx="1714500" cy="3571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/>
              <a:t>Pelo acréscimo ou redução artificial do custo do produto</a:t>
            </a:r>
          </a:p>
        </p:txBody>
      </p:sp>
      <p:sp>
        <p:nvSpPr>
          <p:cNvPr id="12" name="Seta para a direita 11"/>
          <p:cNvSpPr/>
          <p:nvPr/>
        </p:nvSpPr>
        <p:spPr>
          <a:xfrm>
            <a:off x="5786438" y="4143375"/>
            <a:ext cx="642937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Seta para a direita 12"/>
          <p:cNvSpPr/>
          <p:nvPr/>
        </p:nvSpPr>
        <p:spPr>
          <a:xfrm>
            <a:off x="5500688" y="2643188"/>
            <a:ext cx="928687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1" name="Marcador de Posição do Número do Diapositivo 10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63B1EB9-81DB-4969-804A-83903EF125FD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pt-PT" sz="1000">
              <a:latin typeface="+mn-lt"/>
            </a:endParaRPr>
          </a:p>
        </p:txBody>
      </p:sp>
      <p:sp>
        <p:nvSpPr>
          <p:cNvPr id="14" name="Marcador de Posição do Rodapé 13"/>
          <p:cNvSpPr>
            <a:spLocks noGrp="1"/>
          </p:cNvSpPr>
          <p:nvPr>
            <p:ph type="ftr" sz="quarter" idx="11"/>
          </p:nvPr>
        </p:nvSpPr>
        <p:spPr>
          <a:xfrm>
            <a:off x="4379913" y="6524625"/>
            <a:ext cx="2640012" cy="24923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05164F-7646-4F93-AE1B-B9073EA42046}" type="slidenum">
              <a:rPr lang="pt-PT"/>
              <a:pPr>
                <a:defRPr/>
              </a:pPr>
              <a:t>34</a:t>
            </a:fld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dirty="0" smtClean="0"/>
              <a:t>Métodos de Custeio</a:t>
            </a:r>
            <a:br>
              <a:rPr lang="pt-PT" dirty="0" smtClean="0"/>
            </a:br>
            <a:r>
              <a:rPr lang="pt-PT" dirty="0" smtClean="0"/>
              <a:t>	</a:t>
            </a:r>
            <a:r>
              <a:rPr lang="pt-PT" sz="2700" dirty="0" smtClean="0"/>
              <a:t>Que método utilizar?</a:t>
            </a:r>
            <a:endParaRPr lang="pt-PT" sz="2700" dirty="0"/>
          </a:p>
        </p:txBody>
      </p:sp>
      <p:sp>
        <p:nvSpPr>
          <p:cNvPr id="50178" name="Marcador de Posição de Conteúdo 7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000500"/>
          </a:xfrm>
        </p:spPr>
        <p:txBody>
          <a:bodyPr/>
          <a:lstStyle/>
          <a:p>
            <a:pPr eaLnBrk="1" hangingPunct="1">
              <a:defRPr/>
            </a:pPr>
            <a:endParaRPr lang="pt-PT" smtClean="0"/>
          </a:p>
          <a:p>
            <a:pPr eaLnBrk="1" hangingPunct="1">
              <a:defRPr/>
            </a:pP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Normas contabilísticas</a:t>
            </a:r>
            <a:r>
              <a:rPr lang="pt-PT" smtClean="0"/>
              <a:t>              </a:t>
            </a:r>
            <a:r>
              <a:rPr lang="pt-PT" sz="2400" b="1" smtClean="0">
                <a:solidFill>
                  <a:srgbClr val="003366"/>
                </a:solidFill>
                <a:latin typeface="Garamond" pitchFamily="18" charset="0"/>
              </a:rPr>
              <a:t>Método por Absorção</a:t>
            </a:r>
          </a:p>
          <a:p>
            <a:pPr eaLnBrk="1" hangingPunct="1">
              <a:defRPr/>
            </a:pPr>
            <a:endParaRPr lang="pt-PT" sz="2400" b="1" smtClean="0">
              <a:solidFill>
                <a:srgbClr val="003366"/>
              </a:solidFill>
              <a:latin typeface="Garamond" pitchFamily="18" charset="0"/>
            </a:endParaRPr>
          </a:p>
          <a:p>
            <a:pPr eaLnBrk="1" hangingPunct="1">
              <a:defRPr/>
            </a:pP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Gestão</a:t>
            </a:r>
            <a:r>
              <a:rPr lang="pt-PT" sz="2800" smtClean="0"/>
              <a:t> </a:t>
            </a:r>
            <a:r>
              <a:rPr lang="pt-PT" smtClean="0"/>
              <a:t>                                   </a:t>
            </a:r>
            <a:r>
              <a:rPr lang="pt-PT" sz="2800" b="1" smtClean="0">
                <a:solidFill>
                  <a:srgbClr val="003366"/>
                </a:solidFill>
                <a:latin typeface="Garamond" pitchFamily="18" charset="0"/>
              </a:rPr>
              <a:t>Método Variável</a:t>
            </a:r>
          </a:p>
          <a:p>
            <a:pPr eaLnBrk="1" hangingPunct="1">
              <a:defRPr/>
            </a:pPr>
            <a:endParaRPr lang="pt-PT" sz="2400" b="1" smtClean="0"/>
          </a:p>
          <a:p>
            <a:pPr eaLnBrk="1" hangingPunct="1">
              <a:defRPr/>
            </a:pPr>
            <a:endParaRPr lang="pt-PT" sz="2400" b="1" smtClean="0"/>
          </a:p>
          <a:p>
            <a:pPr algn="ctr" eaLnBrk="1" hangingPunct="1">
              <a:defRPr/>
            </a:pPr>
            <a:r>
              <a:rPr lang="pt-PT" sz="3200" b="1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Necessidades e objectivos da empresa</a:t>
            </a:r>
          </a:p>
          <a:p>
            <a:pPr algn="ctr" eaLnBrk="1" hangingPunct="1">
              <a:defRPr/>
            </a:pPr>
            <a:endParaRPr lang="pt-PT" sz="2800" b="1" smtClean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algn="ctr" eaLnBrk="1" hangingPunct="1">
              <a:defRPr/>
            </a:pPr>
            <a:endParaRPr lang="pt-PT" sz="2800" b="1" smtClean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pt-PT" smtClean="0"/>
          </a:p>
        </p:txBody>
      </p:sp>
      <p:sp>
        <p:nvSpPr>
          <p:cNvPr id="6" name="Seta para a direita 5"/>
          <p:cNvSpPr/>
          <p:nvPr/>
        </p:nvSpPr>
        <p:spPr>
          <a:xfrm>
            <a:off x="4214813" y="2571750"/>
            <a:ext cx="78581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7" name="Seta para a direita 6"/>
          <p:cNvSpPr/>
          <p:nvPr/>
        </p:nvSpPr>
        <p:spPr>
          <a:xfrm>
            <a:off x="2786063" y="3429000"/>
            <a:ext cx="221456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8" name="Marcador de Posição do Número do Diapositivo 7"/>
          <p:cNvSpPr txBox="1">
            <a:spLocks noGrp="1"/>
          </p:cNvSpPr>
          <p:nvPr/>
        </p:nvSpPr>
        <p:spPr>
          <a:xfrm>
            <a:off x="8647113" y="6408738"/>
            <a:ext cx="366712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700A694-DDEA-4346-9C0E-E9416D19A92F}" type="slidenum">
              <a:rPr lang="pt-PT" sz="10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pt-PT" sz="1000">
              <a:latin typeface="+mn-lt"/>
            </a:endParaRPr>
          </a:p>
        </p:txBody>
      </p:sp>
      <p:sp>
        <p:nvSpPr>
          <p:cNvPr id="9" name="Marcador de Posição do Rodapé 8"/>
          <p:cNvSpPr>
            <a:spLocks noGrp="1"/>
          </p:cNvSpPr>
          <p:nvPr>
            <p:ph type="ftr" sz="quarter" idx="11"/>
          </p:nvPr>
        </p:nvSpPr>
        <p:spPr>
          <a:xfrm>
            <a:off x="4356100" y="6492875"/>
            <a:ext cx="2640013" cy="36512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>
                <a:latin typeface="+mn-lt"/>
              </a:rPr>
              <a:t>Custo de Inventários e Análise de Capacidade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uiExpand="1" build="p" bldLvl="5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>
          <a:xfrm>
            <a:off x="395288" y="549275"/>
            <a:ext cx="8229600" cy="24336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pt-PT" smtClean="0">
                <a:effectLst/>
              </a:rPr>
              <a:t>Custo de Inventários e Análise da Capacidade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457200" y="3284538"/>
            <a:ext cx="8229600" cy="2722562"/>
          </a:xfrm>
        </p:spPr>
        <p:txBody>
          <a:bodyPr/>
          <a:lstStyle/>
          <a:p>
            <a:pPr algn="ctr" eaLnBrk="1" hangingPunct="1">
              <a:defRPr/>
            </a:pPr>
            <a:endParaRPr lang="pt-PT" sz="4400" b="1" smtClean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 algn="ctr" eaLnBrk="1" hangingPunct="1">
              <a:defRPr/>
            </a:pPr>
            <a:r>
              <a:rPr lang="pt-PT" sz="4400" b="1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Obrigado!</a:t>
            </a:r>
          </a:p>
          <a:p>
            <a:pPr>
              <a:defRPr/>
            </a:pPr>
            <a:endParaRPr lang="pt-PT" sz="4400" b="1" smtClean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defRPr/>
            </a:pPr>
            <a:endParaRPr lang="pt-PT" sz="4400" smtClean="0"/>
          </a:p>
        </p:txBody>
      </p:sp>
      <p:pic>
        <p:nvPicPr>
          <p:cNvPr id="2051" name="Picture 3" descr="D:\Documents and Settings\Silvia\Os meus documentos\As minhas imagens\Microsoft Clip Organizer\j042807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63" y="4572000"/>
            <a:ext cx="18573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3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3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3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0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|2.2|3|1.4|0.8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4|0.4|0.4|0.4|0.4|0.6|0.6|0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fluênc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em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fluê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929</TotalTime>
  <Words>1182</Words>
  <Application>Microsoft Office PowerPoint</Application>
  <PresentationFormat>Apresentação no Ecrã (4:3)</PresentationFormat>
  <Paragraphs>297</Paragraphs>
  <Slides>35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36" baseType="lpstr">
      <vt:lpstr>Confluência</vt:lpstr>
      <vt:lpstr>Custo de Inventários e Análise da Capacidade</vt:lpstr>
      <vt:lpstr> O que é o Inventário? </vt:lpstr>
      <vt:lpstr>Para que existe o Inventário?</vt:lpstr>
      <vt:lpstr> Sistema de Inventário </vt:lpstr>
      <vt:lpstr> Quais os sistemas de Inventário Existentes? </vt:lpstr>
      <vt:lpstr>Conceitos Base</vt:lpstr>
      <vt:lpstr>Conceitos Base </vt:lpstr>
      <vt:lpstr>Custo Versus Despesa</vt:lpstr>
      <vt:lpstr>Métodos  de Custeio</vt:lpstr>
      <vt:lpstr>Métodos de Custeio</vt:lpstr>
      <vt:lpstr>Métodos de Custeio</vt:lpstr>
      <vt:lpstr>Métodos de Custeio  Custeio por Absorção</vt:lpstr>
      <vt:lpstr>Métodos de Custeio  Custeio por Absorção</vt:lpstr>
      <vt:lpstr>Métodos de Custeio  Custeio por Absorção</vt:lpstr>
      <vt:lpstr>Métodos de Custeio  Custeio por Absorção</vt:lpstr>
      <vt:lpstr>Métodos de Custeio  Custeio por Absorção</vt:lpstr>
      <vt:lpstr>Métodos de Custeio  Custeio por Absorção</vt:lpstr>
      <vt:lpstr>Métodos de Custeio  Custeio por Absorção</vt:lpstr>
      <vt:lpstr>Métodos de Custeio  Custeio por Absorção</vt:lpstr>
      <vt:lpstr>Métodos de Custeio  Custeio Variável</vt:lpstr>
      <vt:lpstr>Métodos de Custeio  Custeio Variável</vt:lpstr>
      <vt:lpstr>Métodos de Custeio  Custeio Variável</vt:lpstr>
      <vt:lpstr>Métodos de Custeio  Custeio Variável</vt:lpstr>
      <vt:lpstr>Métodos de Custeio  Custeio Variável</vt:lpstr>
      <vt:lpstr>Métodos de Custeio  Custeio Variável</vt:lpstr>
      <vt:lpstr>Métodos de Custeio  Custeio Variável</vt:lpstr>
      <vt:lpstr>Métodos de Custeio  Método por Absorção Vs Método Variável</vt:lpstr>
      <vt:lpstr>Métodos de Custeio  Método por Absorção Vs Método Variável</vt:lpstr>
      <vt:lpstr>Métodos de Custeio  Método por Absorção Vs Método Variável</vt:lpstr>
      <vt:lpstr>Métodos de Custeio  Método por Absorção Vs Método Variável</vt:lpstr>
      <vt:lpstr>Métodos de Custeio  Método por Absorção Vs Método Variável</vt:lpstr>
      <vt:lpstr>Métodos de Custeio  Método por Absorção Vs Método Variável</vt:lpstr>
      <vt:lpstr>Métodos de Custeio  Manipulação da informação</vt:lpstr>
      <vt:lpstr>Métodos de Custeio  Que método utilizar?</vt:lpstr>
      <vt:lpstr>Custo de Inventários e Análise da Capacidade</vt:lpstr>
    </vt:vector>
  </TitlesOfParts>
  <Company>SBC, Lda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 de Inventários e Análise da Capacidade</dc:title>
  <dc:creator>Silvia Rocha</dc:creator>
  <cp:lastModifiedBy>Silvia Rocha</cp:lastModifiedBy>
  <cp:revision>163</cp:revision>
  <dcterms:created xsi:type="dcterms:W3CDTF">2010-01-04T22:31:02Z</dcterms:created>
  <dcterms:modified xsi:type="dcterms:W3CDTF">2010-01-08T18:08:18Z</dcterms:modified>
</cp:coreProperties>
</file>